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35"/>
  </p:notesMasterIdLst>
  <p:handoutMasterIdLst>
    <p:handoutMasterId r:id="rId36"/>
  </p:handoutMasterIdLst>
  <p:sldIdLst>
    <p:sldId id="256" r:id="rId5"/>
    <p:sldId id="601" r:id="rId6"/>
    <p:sldId id="258" r:id="rId7"/>
    <p:sldId id="541" r:id="rId8"/>
    <p:sldId id="542" r:id="rId9"/>
    <p:sldId id="543" r:id="rId10"/>
    <p:sldId id="544" r:id="rId11"/>
    <p:sldId id="460" r:id="rId12"/>
    <p:sldId id="546" r:id="rId13"/>
    <p:sldId id="540" r:id="rId14"/>
    <p:sldId id="582" r:id="rId15"/>
    <p:sldId id="583" r:id="rId16"/>
    <p:sldId id="584" r:id="rId17"/>
    <p:sldId id="585" r:id="rId18"/>
    <p:sldId id="586" r:id="rId19"/>
    <p:sldId id="587" r:id="rId20"/>
    <p:sldId id="588" r:id="rId21"/>
    <p:sldId id="589" r:id="rId22"/>
    <p:sldId id="590" r:id="rId23"/>
    <p:sldId id="591" r:id="rId24"/>
    <p:sldId id="592" r:id="rId25"/>
    <p:sldId id="593" r:id="rId26"/>
    <p:sldId id="594" r:id="rId27"/>
    <p:sldId id="595" r:id="rId28"/>
    <p:sldId id="596" r:id="rId29"/>
    <p:sldId id="597" r:id="rId30"/>
    <p:sldId id="598" r:id="rId31"/>
    <p:sldId id="599" r:id="rId32"/>
    <p:sldId id="600" r:id="rId33"/>
    <p:sldId id="581" r:id="rId34"/>
  </p:sldIdLst>
  <p:sldSz cx="9144000" cy="6858000" type="screen4x3"/>
  <p:notesSz cx="9928225" cy="6797675"/>
  <p:custDataLst>
    <p:tags r:id="rId37"/>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P-PC" initials="H" lastIdx="3" clrIdx="0">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53939"/>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814" autoAdjust="0"/>
    <p:restoredTop sz="94646" autoAdjust="0"/>
  </p:normalViewPr>
  <p:slideViewPr>
    <p:cSldViewPr>
      <p:cViewPr varScale="1">
        <p:scale>
          <a:sx n="78" d="100"/>
          <a:sy n="78" d="100"/>
        </p:scale>
        <p:origin x="1410" y="90"/>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gs" Target="tags/tag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0950A2-5C8C-4521-81E4-956AD6B2F4FA}" type="doc">
      <dgm:prSet loTypeId="urn:microsoft.com/office/officeart/2005/8/layout/target1" loCatId="relationship" qsTypeId="urn:microsoft.com/office/officeart/2005/8/quickstyle/simple1" qsCatId="simple" csTypeId="urn:microsoft.com/office/officeart/2005/8/colors/accent1_2" csCatId="accent1" phldr="1"/>
      <dgm:spPr/>
    </dgm:pt>
    <dgm:pt modelId="{D0CFAF45-89C3-48F6-B0A7-265F50DABE6B}">
      <dgm:prSet phldrT="[Text]" custT="1"/>
      <dgm:spPr/>
      <dgm:t>
        <a:bodyPr/>
        <a:lstStyle/>
        <a:p>
          <a:r>
            <a:rPr lang="en-US" sz="1400" b="1" dirty="0" smtClean="0"/>
            <a:t>Directors</a:t>
          </a:r>
          <a:r>
            <a:rPr lang="en-US" sz="1400" dirty="0" smtClean="0"/>
            <a:t> - growth</a:t>
          </a:r>
          <a:endParaRPr lang="en-GB" sz="1400" dirty="0"/>
        </a:p>
      </dgm:t>
    </dgm:pt>
    <dgm:pt modelId="{A8A717CC-FE29-494A-84D9-2CC38DF9E4B0}" type="parTrans" cxnId="{7773BB5F-5715-42A2-8B63-9F1F4C518073}">
      <dgm:prSet/>
      <dgm:spPr/>
      <dgm:t>
        <a:bodyPr/>
        <a:lstStyle/>
        <a:p>
          <a:endParaRPr lang="en-GB"/>
        </a:p>
      </dgm:t>
    </dgm:pt>
    <dgm:pt modelId="{117C2AE6-4D43-4823-AFE9-E79EFEC184C8}" type="sibTrans" cxnId="{7773BB5F-5715-42A2-8B63-9F1F4C518073}">
      <dgm:prSet/>
      <dgm:spPr/>
      <dgm:t>
        <a:bodyPr/>
        <a:lstStyle/>
        <a:p>
          <a:endParaRPr lang="en-GB"/>
        </a:p>
      </dgm:t>
    </dgm:pt>
    <dgm:pt modelId="{F89D500D-268F-4659-B445-5756E5E58BBF}">
      <dgm:prSet phldrT="[Text]" custT="1"/>
      <dgm:spPr/>
      <dgm:t>
        <a:bodyPr/>
        <a:lstStyle/>
        <a:p>
          <a:r>
            <a:rPr lang="en-US" sz="1400" b="1" dirty="0" smtClean="0"/>
            <a:t>Workers</a:t>
          </a:r>
          <a:r>
            <a:rPr lang="en-US" sz="1400" dirty="0" smtClean="0"/>
            <a:t> - Jobs</a:t>
          </a:r>
          <a:endParaRPr lang="en-GB" sz="1400" dirty="0"/>
        </a:p>
      </dgm:t>
    </dgm:pt>
    <dgm:pt modelId="{9A324CAA-B580-4D3C-AFF9-DAB7ADE4F4DF}" type="parTrans" cxnId="{E7F848C2-8D8D-4DE8-918F-171F9DF00E17}">
      <dgm:prSet/>
      <dgm:spPr/>
      <dgm:t>
        <a:bodyPr/>
        <a:lstStyle/>
        <a:p>
          <a:endParaRPr lang="en-GB"/>
        </a:p>
      </dgm:t>
    </dgm:pt>
    <dgm:pt modelId="{705B2678-9721-44DF-9DF3-A8F0DD4C3C2C}" type="sibTrans" cxnId="{E7F848C2-8D8D-4DE8-918F-171F9DF00E17}">
      <dgm:prSet/>
      <dgm:spPr/>
      <dgm:t>
        <a:bodyPr/>
        <a:lstStyle/>
        <a:p>
          <a:endParaRPr lang="en-GB"/>
        </a:p>
      </dgm:t>
    </dgm:pt>
    <dgm:pt modelId="{8471E658-6431-4E4F-8C44-9D6A908F6354}">
      <dgm:prSet phldrT="[Text]" custT="1"/>
      <dgm:spPr/>
      <dgm:t>
        <a:bodyPr/>
        <a:lstStyle/>
        <a:p>
          <a:r>
            <a:rPr lang="en-US" sz="1200" b="1" dirty="0" smtClean="0"/>
            <a:t>Local Community </a:t>
          </a:r>
          <a:r>
            <a:rPr lang="en-US" sz="1200" dirty="0" smtClean="0"/>
            <a:t>– Environment, low pollution, jobs</a:t>
          </a:r>
          <a:endParaRPr lang="en-GB" sz="1200" dirty="0"/>
        </a:p>
      </dgm:t>
    </dgm:pt>
    <dgm:pt modelId="{31026181-7280-4EBC-AA69-9DA48764E4D7}" type="parTrans" cxnId="{8D70B47F-363B-4FF2-A0A8-D5B4AE03EEA7}">
      <dgm:prSet/>
      <dgm:spPr/>
      <dgm:t>
        <a:bodyPr/>
        <a:lstStyle/>
        <a:p>
          <a:endParaRPr lang="en-GB"/>
        </a:p>
      </dgm:t>
    </dgm:pt>
    <dgm:pt modelId="{6F75795C-2B64-49CC-8584-6999DF314805}" type="sibTrans" cxnId="{8D70B47F-363B-4FF2-A0A8-D5B4AE03EEA7}">
      <dgm:prSet/>
      <dgm:spPr/>
      <dgm:t>
        <a:bodyPr/>
        <a:lstStyle/>
        <a:p>
          <a:endParaRPr lang="en-GB"/>
        </a:p>
      </dgm:t>
    </dgm:pt>
    <dgm:pt modelId="{40D35B7D-F74C-4A25-9C1F-27923D248769}">
      <dgm:prSet phldrT="[Text]" custT="1"/>
      <dgm:spPr/>
      <dgm:t>
        <a:bodyPr/>
        <a:lstStyle/>
        <a:p>
          <a:r>
            <a:rPr lang="en-US" sz="1400" b="1" dirty="0" smtClean="0"/>
            <a:t>Consumers</a:t>
          </a:r>
          <a:r>
            <a:rPr lang="en-US" sz="1400" dirty="0" smtClean="0"/>
            <a:t> – Price and quality</a:t>
          </a:r>
          <a:endParaRPr lang="en-GB" sz="1400" dirty="0"/>
        </a:p>
      </dgm:t>
    </dgm:pt>
    <dgm:pt modelId="{1279B749-A476-40E8-97A9-3B2F524818F5}" type="parTrans" cxnId="{6A201E50-B41D-4847-96FD-FC9F999CEDA6}">
      <dgm:prSet/>
      <dgm:spPr/>
      <dgm:t>
        <a:bodyPr/>
        <a:lstStyle/>
        <a:p>
          <a:endParaRPr lang="en-GB"/>
        </a:p>
      </dgm:t>
    </dgm:pt>
    <dgm:pt modelId="{8304B15C-95C0-4614-B4DF-C03542CDF3DA}" type="sibTrans" cxnId="{6A201E50-B41D-4847-96FD-FC9F999CEDA6}">
      <dgm:prSet/>
      <dgm:spPr/>
      <dgm:t>
        <a:bodyPr/>
        <a:lstStyle/>
        <a:p>
          <a:endParaRPr lang="en-GB"/>
        </a:p>
      </dgm:t>
    </dgm:pt>
    <dgm:pt modelId="{9129688E-EA11-49C1-89FC-6A48A6904277}" type="pres">
      <dgm:prSet presAssocID="{020950A2-5C8C-4521-81E4-956AD6B2F4FA}" presName="composite" presStyleCnt="0">
        <dgm:presLayoutVars>
          <dgm:chMax val="5"/>
          <dgm:dir/>
          <dgm:resizeHandles val="exact"/>
        </dgm:presLayoutVars>
      </dgm:prSet>
      <dgm:spPr/>
    </dgm:pt>
    <dgm:pt modelId="{87F5CDD3-B44B-4670-AEC8-80CFB160E7B2}" type="pres">
      <dgm:prSet presAssocID="{D0CFAF45-89C3-48F6-B0A7-265F50DABE6B}" presName="circle1" presStyleLbl="lnNode1" presStyleIdx="0" presStyleCnt="4" custLinFactX="-100000" custLinFactY="-41872" custLinFactNeighborX="-105078" custLinFactNeighborY="-100000"/>
      <dgm:spPr/>
    </dgm:pt>
    <dgm:pt modelId="{7FA54938-8D5C-48D5-A698-23EA9405EB03}" type="pres">
      <dgm:prSet presAssocID="{D0CFAF45-89C3-48F6-B0A7-265F50DABE6B}" presName="text1" presStyleLbl="revTx" presStyleIdx="0" presStyleCnt="4" custScaleX="191143" custScaleY="38614" custLinFactNeighborX="30775">
        <dgm:presLayoutVars>
          <dgm:bulletEnabled val="1"/>
        </dgm:presLayoutVars>
      </dgm:prSet>
      <dgm:spPr/>
      <dgm:t>
        <a:bodyPr/>
        <a:lstStyle/>
        <a:p>
          <a:endParaRPr lang="en-GB"/>
        </a:p>
      </dgm:t>
    </dgm:pt>
    <dgm:pt modelId="{752449CA-29A1-4B15-80B7-2B9CC927C063}" type="pres">
      <dgm:prSet presAssocID="{D0CFAF45-89C3-48F6-B0A7-265F50DABE6B}" presName="line1" presStyleLbl="callout" presStyleIdx="0" presStyleCnt="8" custFlipVert="1" custSzY="72008" custScaleX="312172" custLinFactX="-51551" custLinFactNeighborX="-100000"/>
      <dgm:spPr/>
    </dgm:pt>
    <dgm:pt modelId="{1DFAEEEA-57F2-4510-A559-5B1E30815F5D}" type="pres">
      <dgm:prSet presAssocID="{D0CFAF45-89C3-48F6-B0A7-265F50DABE6B}" presName="d1" presStyleLbl="callout" presStyleIdx="1" presStyleCnt="8" custScaleX="88023" custScaleY="75605" custLinFactNeighborX="-53257" custLinFactNeighborY="-9911"/>
      <dgm:spPr/>
    </dgm:pt>
    <dgm:pt modelId="{4CC52D07-B41B-46FA-99EE-B013F4C9E24C}" type="pres">
      <dgm:prSet presAssocID="{F89D500D-268F-4659-B445-5756E5E58BBF}" presName="circle2" presStyleLbl="lnNode1" presStyleIdx="1" presStyleCnt="4" custLinFactNeighborX="-68360" custLinFactNeighborY="-47292"/>
      <dgm:spPr>
        <a:solidFill>
          <a:srgbClr val="FFC000"/>
        </a:solidFill>
      </dgm:spPr>
    </dgm:pt>
    <dgm:pt modelId="{48714AF4-9D5D-4273-812A-3D4A9C5553F1}" type="pres">
      <dgm:prSet presAssocID="{F89D500D-268F-4659-B445-5756E5E58BBF}" presName="text2" presStyleLbl="revTx" presStyleIdx="1" presStyleCnt="4" custScaleX="154319" custScaleY="35644" custLinFactNeighborX="18510">
        <dgm:presLayoutVars>
          <dgm:bulletEnabled val="1"/>
        </dgm:presLayoutVars>
      </dgm:prSet>
      <dgm:spPr/>
      <dgm:t>
        <a:bodyPr/>
        <a:lstStyle/>
        <a:p>
          <a:endParaRPr lang="en-GB"/>
        </a:p>
      </dgm:t>
    </dgm:pt>
    <dgm:pt modelId="{A440C029-7BBB-4161-944C-0FFEC2656352}" type="pres">
      <dgm:prSet presAssocID="{F89D500D-268F-4659-B445-5756E5E58BBF}" presName="line2" presStyleLbl="callout" presStyleIdx="2" presStyleCnt="8" custFlipVert="0" custSzY="98295" custScaleX="333412" custLinFactX="-43974" custLinFactY="-100000" custLinFactNeighborX="-100000" custLinFactNeighborY="-179397"/>
      <dgm:spPr/>
    </dgm:pt>
    <dgm:pt modelId="{8C9B0750-F26F-40FF-A62B-B69317D59E90}" type="pres">
      <dgm:prSet presAssocID="{F89D500D-268F-4659-B445-5756E5E58BBF}" presName="d2" presStyleLbl="callout" presStyleIdx="3" presStyleCnt="8" custScaleX="84908" custScaleY="61206" custLinFactNeighborX="-67990" custLinFactNeighborY="-34917"/>
      <dgm:spPr/>
    </dgm:pt>
    <dgm:pt modelId="{1276FF9C-9A93-4C52-8387-8576EEEFBEC8}" type="pres">
      <dgm:prSet presAssocID="{8471E658-6431-4E4F-8C44-9D6A908F6354}" presName="circle3" presStyleLbl="lnNode1" presStyleIdx="2" presStyleCnt="4" custLinFactNeighborX="-41016" custLinFactNeighborY="-28372"/>
      <dgm:spPr>
        <a:solidFill>
          <a:srgbClr val="92D050"/>
        </a:solidFill>
      </dgm:spPr>
    </dgm:pt>
    <dgm:pt modelId="{9EFC5D70-FF30-47C7-8A5C-F44B3738A8EB}" type="pres">
      <dgm:prSet presAssocID="{8471E658-6431-4E4F-8C44-9D6A908F6354}" presName="text3" presStyleLbl="revTx" presStyleIdx="2" presStyleCnt="4" custScaleX="202556" custLinFactNeighborX="40804" custLinFactNeighborY="22480">
        <dgm:presLayoutVars>
          <dgm:bulletEnabled val="1"/>
        </dgm:presLayoutVars>
      </dgm:prSet>
      <dgm:spPr/>
      <dgm:t>
        <a:bodyPr/>
        <a:lstStyle/>
        <a:p>
          <a:endParaRPr lang="en-GB"/>
        </a:p>
      </dgm:t>
    </dgm:pt>
    <dgm:pt modelId="{C092471B-000B-4E78-BBEA-C888898C5A9F}" type="pres">
      <dgm:prSet presAssocID="{8471E658-6431-4E4F-8C44-9D6A908F6354}" presName="line3" presStyleLbl="callout" presStyleIdx="4" presStyleCnt="8" custFlipVert="0" custSzY="98296" custScaleX="371299" custLinFactX="-78074" custLinFactY="-222281" custLinFactNeighborX="-100000" custLinFactNeighborY="-300000"/>
      <dgm:spPr/>
    </dgm:pt>
    <dgm:pt modelId="{21573F4C-4677-4CB8-90AF-28BB83A84973}" type="pres">
      <dgm:prSet presAssocID="{8471E658-6431-4E4F-8C44-9D6A908F6354}" presName="d3" presStyleLbl="callout" presStyleIdx="5" presStyleCnt="8" custScaleX="59527" custScaleY="55066" custLinFactNeighborX="-98000" custLinFactNeighborY="-47004"/>
      <dgm:spPr/>
    </dgm:pt>
    <dgm:pt modelId="{4F7B2BD7-7E53-47A3-82F5-104977493633}" type="pres">
      <dgm:prSet presAssocID="{40D35B7D-F74C-4A25-9C1F-27923D248769}" presName="circle4" presStyleLbl="lnNode1" presStyleIdx="3" presStyleCnt="4" custLinFactNeighborX="-27874" custLinFactNeighborY="-20262"/>
      <dgm:spPr>
        <a:gradFill flip="none" rotWithShape="0">
          <a:gsLst>
            <a:gs pos="0">
              <a:schemeClr val="accent1">
                <a:hueOff val="0"/>
                <a:satOff val="0"/>
                <a:lumOff val="0"/>
                <a:tint val="66000"/>
                <a:satMod val="160000"/>
              </a:schemeClr>
            </a:gs>
            <a:gs pos="50000">
              <a:schemeClr val="accent1">
                <a:hueOff val="0"/>
                <a:satOff val="0"/>
                <a:lumOff val="0"/>
                <a:tint val="44500"/>
                <a:satMod val="160000"/>
              </a:schemeClr>
            </a:gs>
            <a:gs pos="100000">
              <a:schemeClr val="accent1">
                <a:hueOff val="0"/>
                <a:satOff val="0"/>
                <a:lumOff val="0"/>
                <a:tint val="23500"/>
                <a:satMod val="160000"/>
              </a:schemeClr>
            </a:gs>
          </a:gsLst>
          <a:lin ang="2700000" scaled="1"/>
          <a:tileRect/>
        </a:gradFill>
      </dgm:spPr>
    </dgm:pt>
    <dgm:pt modelId="{80FAD7BB-DD6F-40F9-AA2C-C38BB3EB91B1}" type="pres">
      <dgm:prSet presAssocID="{40D35B7D-F74C-4A25-9C1F-27923D248769}" presName="text4" presStyleLbl="revTx" presStyleIdx="3" presStyleCnt="4" custScaleX="217810" custLinFactNeighborX="36030" custLinFactNeighborY="48278">
        <dgm:presLayoutVars>
          <dgm:bulletEnabled val="1"/>
        </dgm:presLayoutVars>
      </dgm:prSet>
      <dgm:spPr/>
      <dgm:t>
        <a:bodyPr/>
        <a:lstStyle/>
        <a:p>
          <a:endParaRPr lang="en-GB"/>
        </a:p>
      </dgm:t>
    </dgm:pt>
    <dgm:pt modelId="{8C532292-0485-45D7-8E18-CE9816F9C7E0}" type="pres">
      <dgm:prSet presAssocID="{40D35B7D-F74C-4A25-9C1F-27923D248769}" presName="line4" presStyleLbl="callout" presStyleIdx="6" presStyleCnt="8" custSzY="144015" custScaleX="271302" custLinFactX="-54595" custLinFactNeighborX="-100000" custLinFactNeighborY="-28578"/>
      <dgm:spPr/>
    </dgm:pt>
    <dgm:pt modelId="{564CA594-AFCE-41FD-AEC7-752F6606AE3F}" type="pres">
      <dgm:prSet presAssocID="{40D35B7D-F74C-4A25-9C1F-27923D248769}" presName="d4" presStyleLbl="callout" presStyleIdx="7" presStyleCnt="8" custScaleX="112607" custScaleY="41805" custLinFactX="-26077" custLinFactNeighborX="-100000" custLinFactNeighborY="-47568"/>
      <dgm:spPr/>
    </dgm:pt>
  </dgm:ptLst>
  <dgm:cxnLst>
    <dgm:cxn modelId="{7773BB5F-5715-42A2-8B63-9F1F4C518073}" srcId="{020950A2-5C8C-4521-81E4-956AD6B2F4FA}" destId="{D0CFAF45-89C3-48F6-B0A7-265F50DABE6B}" srcOrd="0" destOrd="0" parTransId="{A8A717CC-FE29-494A-84D9-2CC38DF9E4B0}" sibTransId="{117C2AE6-4D43-4823-AFE9-E79EFEC184C8}"/>
    <dgm:cxn modelId="{4E0032D5-19F2-42C4-B405-F68BBEB7B882}" type="presOf" srcId="{020950A2-5C8C-4521-81E4-956AD6B2F4FA}" destId="{9129688E-EA11-49C1-89FC-6A48A6904277}" srcOrd="0" destOrd="0" presId="urn:microsoft.com/office/officeart/2005/8/layout/target1"/>
    <dgm:cxn modelId="{E7F848C2-8D8D-4DE8-918F-171F9DF00E17}" srcId="{020950A2-5C8C-4521-81E4-956AD6B2F4FA}" destId="{F89D500D-268F-4659-B445-5756E5E58BBF}" srcOrd="1" destOrd="0" parTransId="{9A324CAA-B580-4D3C-AFF9-DAB7ADE4F4DF}" sibTransId="{705B2678-9721-44DF-9DF3-A8F0DD4C3C2C}"/>
    <dgm:cxn modelId="{B36A2A1E-90B7-466A-9600-3B783AEA8967}" type="presOf" srcId="{8471E658-6431-4E4F-8C44-9D6A908F6354}" destId="{9EFC5D70-FF30-47C7-8A5C-F44B3738A8EB}" srcOrd="0" destOrd="0" presId="urn:microsoft.com/office/officeart/2005/8/layout/target1"/>
    <dgm:cxn modelId="{739CCACA-8431-4A37-86AF-E3338C972981}" type="presOf" srcId="{D0CFAF45-89C3-48F6-B0A7-265F50DABE6B}" destId="{7FA54938-8D5C-48D5-A698-23EA9405EB03}" srcOrd="0" destOrd="0" presId="urn:microsoft.com/office/officeart/2005/8/layout/target1"/>
    <dgm:cxn modelId="{6A201E50-B41D-4847-96FD-FC9F999CEDA6}" srcId="{020950A2-5C8C-4521-81E4-956AD6B2F4FA}" destId="{40D35B7D-F74C-4A25-9C1F-27923D248769}" srcOrd="3" destOrd="0" parTransId="{1279B749-A476-40E8-97A9-3B2F524818F5}" sibTransId="{8304B15C-95C0-4614-B4DF-C03542CDF3DA}"/>
    <dgm:cxn modelId="{8D70B47F-363B-4FF2-A0A8-D5B4AE03EEA7}" srcId="{020950A2-5C8C-4521-81E4-956AD6B2F4FA}" destId="{8471E658-6431-4E4F-8C44-9D6A908F6354}" srcOrd="2" destOrd="0" parTransId="{31026181-7280-4EBC-AA69-9DA48764E4D7}" sibTransId="{6F75795C-2B64-49CC-8584-6999DF314805}"/>
    <dgm:cxn modelId="{41EDDC58-0A8A-4066-8A55-017A2EC6E39C}" type="presOf" srcId="{F89D500D-268F-4659-B445-5756E5E58BBF}" destId="{48714AF4-9D5D-4273-812A-3D4A9C5553F1}" srcOrd="0" destOrd="0" presId="urn:microsoft.com/office/officeart/2005/8/layout/target1"/>
    <dgm:cxn modelId="{9342C969-6A4A-454E-B0FD-02A4386E2FF4}" type="presOf" srcId="{40D35B7D-F74C-4A25-9C1F-27923D248769}" destId="{80FAD7BB-DD6F-40F9-AA2C-C38BB3EB91B1}" srcOrd="0" destOrd="0" presId="urn:microsoft.com/office/officeart/2005/8/layout/target1"/>
    <dgm:cxn modelId="{1C795848-BF44-431A-9214-1B2D46FEAC54}" type="presParOf" srcId="{9129688E-EA11-49C1-89FC-6A48A6904277}" destId="{87F5CDD3-B44B-4670-AEC8-80CFB160E7B2}" srcOrd="0" destOrd="0" presId="urn:microsoft.com/office/officeart/2005/8/layout/target1"/>
    <dgm:cxn modelId="{4C8C8D65-76F5-421D-AA7D-F1BCB3C6208A}" type="presParOf" srcId="{9129688E-EA11-49C1-89FC-6A48A6904277}" destId="{7FA54938-8D5C-48D5-A698-23EA9405EB03}" srcOrd="1" destOrd="0" presId="urn:microsoft.com/office/officeart/2005/8/layout/target1"/>
    <dgm:cxn modelId="{647E44ED-E83F-4DF9-8DE2-09317A696DBC}" type="presParOf" srcId="{9129688E-EA11-49C1-89FC-6A48A6904277}" destId="{752449CA-29A1-4B15-80B7-2B9CC927C063}" srcOrd="2" destOrd="0" presId="urn:microsoft.com/office/officeart/2005/8/layout/target1"/>
    <dgm:cxn modelId="{C81D91B3-6874-49BC-832E-3CACEBBEAA2E}" type="presParOf" srcId="{9129688E-EA11-49C1-89FC-6A48A6904277}" destId="{1DFAEEEA-57F2-4510-A559-5B1E30815F5D}" srcOrd="3" destOrd="0" presId="urn:microsoft.com/office/officeart/2005/8/layout/target1"/>
    <dgm:cxn modelId="{CB2F2DEB-2FC4-47F2-A596-11B58A1C8D5A}" type="presParOf" srcId="{9129688E-EA11-49C1-89FC-6A48A6904277}" destId="{4CC52D07-B41B-46FA-99EE-B013F4C9E24C}" srcOrd="4" destOrd="0" presId="urn:microsoft.com/office/officeart/2005/8/layout/target1"/>
    <dgm:cxn modelId="{74766478-A7A3-4A68-9352-94DC6618C948}" type="presParOf" srcId="{9129688E-EA11-49C1-89FC-6A48A6904277}" destId="{48714AF4-9D5D-4273-812A-3D4A9C5553F1}" srcOrd="5" destOrd="0" presId="urn:microsoft.com/office/officeart/2005/8/layout/target1"/>
    <dgm:cxn modelId="{ED9BA1AC-2719-4B2F-81BF-2086E244848D}" type="presParOf" srcId="{9129688E-EA11-49C1-89FC-6A48A6904277}" destId="{A440C029-7BBB-4161-944C-0FFEC2656352}" srcOrd="6" destOrd="0" presId="urn:microsoft.com/office/officeart/2005/8/layout/target1"/>
    <dgm:cxn modelId="{A2120094-3847-498F-9333-7A7CE3548CF9}" type="presParOf" srcId="{9129688E-EA11-49C1-89FC-6A48A6904277}" destId="{8C9B0750-F26F-40FF-A62B-B69317D59E90}" srcOrd="7" destOrd="0" presId="urn:microsoft.com/office/officeart/2005/8/layout/target1"/>
    <dgm:cxn modelId="{21C4B52E-E325-48AE-A1A3-6A488901DDD1}" type="presParOf" srcId="{9129688E-EA11-49C1-89FC-6A48A6904277}" destId="{1276FF9C-9A93-4C52-8387-8576EEEFBEC8}" srcOrd="8" destOrd="0" presId="urn:microsoft.com/office/officeart/2005/8/layout/target1"/>
    <dgm:cxn modelId="{7F4C8D72-E85B-471A-B2E1-012CB9F327FA}" type="presParOf" srcId="{9129688E-EA11-49C1-89FC-6A48A6904277}" destId="{9EFC5D70-FF30-47C7-8A5C-F44B3738A8EB}" srcOrd="9" destOrd="0" presId="urn:microsoft.com/office/officeart/2005/8/layout/target1"/>
    <dgm:cxn modelId="{845989EF-C4EE-4672-A09D-F21516A7B903}" type="presParOf" srcId="{9129688E-EA11-49C1-89FC-6A48A6904277}" destId="{C092471B-000B-4E78-BBEA-C888898C5A9F}" srcOrd="10" destOrd="0" presId="urn:microsoft.com/office/officeart/2005/8/layout/target1"/>
    <dgm:cxn modelId="{525A0538-C72E-4497-B097-CCC655476DCB}" type="presParOf" srcId="{9129688E-EA11-49C1-89FC-6A48A6904277}" destId="{21573F4C-4677-4CB8-90AF-28BB83A84973}" srcOrd="11" destOrd="0" presId="urn:microsoft.com/office/officeart/2005/8/layout/target1"/>
    <dgm:cxn modelId="{AC25D37F-6037-40CE-8E96-4E5AFDF99F30}" type="presParOf" srcId="{9129688E-EA11-49C1-89FC-6A48A6904277}" destId="{4F7B2BD7-7E53-47A3-82F5-104977493633}" srcOrd="12" destOrd="0" presId="urn:microsoft.com/office/officeart/2005/8/layout/target1"/>
    <dgm:cxn modelId="{7A7EED12-62A8-4CE0-B94F-CD5943B7172B}" type="presParOf" srcId="{9129688E-EA11-49C1-89FC-6A48A6904277}" destId="{80FAD7BB-DD6F-40F9-AA2C-C38BB3EB91B1}" srcOrd="13" destOrd="0" presId="urn:microsoft.com/office/officeart/2005/8/layout/target1"/>
    <dgm:cxn modelId="{4CCC1898-48C0-4BF2-A519-5CC8F4317DAD}" type="presParOf" srcId="{9129688E-EA11-49C1-89FC-6A48A6904277}" destId="{8C532292-0485-45D7-8E18-CE9816F9C7E0}" srcOrd="14" destOrd="0" presId="urn:microsoft.com/office/officeart/2005/8/layout/target1"/>
    <dgm:cxn modelId="{4867957E-E5A1-4722-8288-ECF94DB4F0F9}" type="presParOf" srcId="{9129688E-EA11-49C1-89FC-6A48A6904277}" destId="{564CA594-AFCE-41FD-AEC7-752F6606AE3F}" srcOrd="15" destOrd="0" presId="urn:microsoft.com/office/officeart/2005/8/layout/targe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04/04/2016</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4/4/2016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033966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1396937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8632103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32403937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17446958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19494291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10963393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3237050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20130800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2152752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12271408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9781280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9727122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40416101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10309154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36165605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32366742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20607695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4915329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3396557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466205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11271715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157087261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9776477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8245018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2888640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9225393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4732813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5219047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3891959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slide" Target="../slides/slide26.xml"/><Relationship Id="rId3" Type="http://schemas.openxmlformats.org/officeDocument/2006/relationships/slide" Target="../slides/slide3.xml"/><Relationship Id="rId7" Type="http://schemas.openxmlformats.org/officeDocument/2006/relationships/image" Target="../media/image2.jpeg"/><Relationship Id="rId2"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19.xml"/><Relationship Id="rId5" Type="http://schemas.openxmlformats.org/officeDocument/2006/relationships/slide" Target="../slides/slide9.xml"/><Relationship Id="rId4" Type="http://schemas.openxmlformats.org/officeDocument/2006/relationships/slide" Target="../slides/slide16.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www.google.co.uk/url?sa=i&amp;rct=j&amp;q=ocr+nationals+in+ict+level+02+logo&amp;source=images&amp;cd=&amp;docid=V5m_yCYP-aE2_M&amp;tbnid=DTQOd6LrYrDCGM:&amp;ved=0CAUQjRw&amp;url=http://decv.co.uk/courses/test/&amp;ei=zegkUtL5EcaR0AX1yoCoCA&amp;bvm=bv.51495398,d.d2k&amp;psig=AFQjCNE5H51wUL1lgYhDZQ2VHp_BrKAYtA&amp;ust=1378236999184474" TargetMode="External"/><Relationship Id="rId2" Type="http://schemas.openxmlformats.org/officeDocument/2006/relationships/slide" Target="../slides/slide3.xml"/><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214282" y="0"/>
            <a:ext cx="7382054" cy="7397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rId2" action="ppaction://hlinksldjump"/>
          </p:cNvPr>
          <p:cNvSpPr/>
          <p:nvPr/>
        </p:nvSpPr>
        <p:spPr>
          <a:xfrm>
            <a:off x="2659826"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1.5.1</a:t>
            </a:r>
            <a:endParaRPr lang="en-GB"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39396" y="692696"/>
            <a:ext cx="1380276"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latin typeface="Arial" panose="020B0604020202020204" pitchFamily="34" charset="0"/>
                <a:cs typeface="Arial" panose="020B0604020202020204" pitchFamily="34" charset="0"/>
              </a:rPr>
              <a:t>Scenario</a:t>
            </a:r>
            <a:endParaRPr lang="en-GB"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3281885"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1.5.2</a:t>
            </a:r>
            <a:endParaRPr lang="en-GB" b="1" dirty="0">
              <a:latin typeface="Arial" panose="020B0604020202020204" pitchFamily="34" charset="0"/>
              <a:cs typeface="Arial" panose="020B0604020202020204" pitchFamily="34" charset="0"/>
            </a:endParaRPr>
          </a:p>
        </p:txBody>
      </p:sp>
      <p:sp>
        <p:nvSpPr>
          <p:cNvPr id="8" name="Round Same Side Corner Rectangle 7">
            <a:hlinkClick r:id="rId5" action="ppaction://hlinksldjump"/>
          </p:cNvPr>
          <p:cNvSpPr/>
          <p:nvPr/>
        </p:nvSpPr>
        <p:spPr>
          <a:xfrm>
            <a:off x="1701715" y="692696"/>
            <a:ext cx="8760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Glossary</a:t>
            </a:r>
            <a:endParaRPr lang="en-GB" sz="2000" b="1" dirty="0">
              <a:latin typeface="Arial" panose="020B0604020202020204" pitchFamily="34" charset="0"/>
              <a:cs typeface="Arial" panose="020B0604020202020204" pitchFamily="34" charset="0"/>
            </a:endParaRPr>
          </a:p>
        </p:txBody>
      </p:sp>
      <p:sp>
        <p:nvSpPr>
          <p:cNvPr id="11" name="Round Same Side Corner Rectangle 10">
            <a:hlinkClick r:id="rId6" action="ppaction://hlinksldjump"/>
          </p:cNvPr>
          <p:cNvSpPr/>
          <p:nvPr/>
        </p:nvSpPr>
        <p:spPr>
          <a:xfrm>
            <a:off x="3903944" y="692696"/>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1.5.3</a:t>
            </a:r>
            <a:endParaRPr lang="en-GB" b="1" dirty="0">
              <a:latin typeface="Arial" panose="020B0604020202020204" pitchFamily="34" charset="0"/>
              <a:cs typeface="Arial" panose="020B0604020202020204" pitchFamily="34" charset="0"/>
            </a:endParaRPr>
          </a:p>
        </p:txBody>
      </p:sp>
      <p:sp>
        <p:nvSpPr>
          <p:cNvPr id="16"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US" sz="1600" b="1" dirty="0" smtClean="0">
                <a:latin typeface="Calibri" pitchFamily="34" charset="0"/>
                <a:ea typeface="Calibri" pitchFamily="34" charset="0"/>
                <a:cs typeface="Calibri" pitchFamily="34" charset="0"/>
              </a:rPr>
              <a:t>LO2:</a:t>
            </a:r>
            <a:r>
              <a:rPr lang="en-US" sz="1600" dirty="0" smtClean="0">
                <a:latin typeface="Calibri" pitchFamily="34" charset="0"/>
                <a:ea typeface="Calibri" pitchFamily="34" charset="0"/>
                <a:cs typeface="Calibri" pitchFamily="34" charset="0"/>
              </a:rPr>
              <a:t> </a:t>
            </a:r>
            <a:r>
              <a:rPr lang="en-GB" sz="1600" dirty="0" smtClean="0">
                <a:latin typeface="Calibri" pitchFamily="34" charset="0"/>
              </a:rPr>
              <a:t>Be able to </a:t>
            </a:r>
            <a:r>
              <a:rPr lang="en-GB" sz="1600" dirty="0" smtClean="0"/>
              <a:t>prepare a</a:t>
            </a:r>
            <a:r>
              <a:rPr lang="en-GB" sz="1600" baseline="0" dirty="0" smtClean="0"/>
              <a:t> effective Splash Screen and Navigation Screen</a:t>
            </a:r>
            <a:endParaRPr lang="en-ZA" sz="1600" dirty="0">
              <a:latin typeface="Calibri" pitchFamily="34" charset="0"/>
              <a:ea typeface="Calibri" pitchFamily="34" charset="0"/>
              <a:cs typeface="Calibri" pitchFamily="34" charset="0"/>
            </a:endParaRPr>
          </a:p>
        </p:txBody>
      </p:sp>
      <p:pic>
        <p:nvPicPr>
          <p:cNvPr id="22" name="Picture 21" descr="111004 logo tbs rehab slogan and  hi def.jpg"/>
          <p:cNvPicPr/>
          <p:nvPr userDrawn="1"/>
        </p:nvPicPr>
        <p:blipFill>
          <a:blip r:embed="rId7" cstate="screen">
            <a:extLst>
              <a:ext uri="{28A0092B-C50C-407E-A947-70E740481C1C}">
                <a14:useLocalDpi xmlns:a14="http://schemas.microsoft.com/office/drawing/2010/main"/>
              </a:ext>
            </a:extLst>
          </a:blip>
          <a:stretch>
            <a:fillRect/>
          </a:stretch>
        </p:blipFill>
        <p:spPr>
          <a:xfrm>
            <a:off x="7724157" y="44624"/>
            <a:ext cx="1384347" cy="1007391"/>
          </a:xfrm>
          <a:prstGeom prst="rect">
            <a:avLst/>
          </a:prstGeom>
        </p:spPr>
      </p:pic>
      <p:sp>
        <p:nvSpPr>
          <p:cNvPr id="14" name="Round Same Side Corner Rectangle 13">
            <a:hlinkClick r:id="rId8" action="ppaction://hlinksldjump"/>
          </p:cNvPr>
          <p:cNvSpPr/>
          <p:nvPr userDrawn="1"/>
        </p:nvSpPr>
        <p:spPr>
          <a:xfrm>
            <a:off x="4499992" y="692696"/>
            <a:ext cx="1224136"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Exam Question</a:t>
            </a:r>
            <a:endParaRPr lang="en-GB" sz="20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214343" y="1049886"/>
            <a:ext cx="8715375" cy="5619474"/>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LO1 8-14">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 action="ppaction://noaction"/>
          </p:cNvPr>
          <p:cNvSpPr/>
          <p:nvPr/>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5" name="Round Same Side Corner Rectangle 4">
            <a:hlinkClick r:id="rId2" action="ppaction://hlinksldjump"/>
          </p:cNvPr>
          <p:cNvSpPr/>
          <p:nvPr/>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8" name="Round Same Side Corner Rectangle 7">
            <a:hlinkClick r:id="" action="ppaction://noaction"/>
          </p:cNvPr>
          <p:cNvSpPr/>
          <p:nvPr/>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7" name="Round Same Side Corner Rectangle 6">
            <a:hlinkClick r:id="" action="ppaction://noaction"/>
          </p:cNvPr>
          <p:cNvSpPr/>
          <p:nvPr/>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10" name="Round Same Side Corner Rectangle 9">
            <a:hlinkClick r:id="" action="ppaction://noaction"/>
          </p:cNvPr>
          <p:cNvSpPr/>
          <p:nvPr/>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11" name="Round Same Side Corner Rectangle 10">
            <a:hlinkClick r:id="" action="ppaction://noaction"/>
          </p:cNvPr>
          <p:cNvSpPr/>
          <p:nvPr/>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12" name="Round Same Side Corner Rectangle 11">
            <a:hlinkClick r:id="" action="ppaction://noaction"/>
          </p:cNvPr>
          <p:cNvSpPr/>
          <p:nvPr/>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16" name="Round Same Side Corner Rectangle 15">
            <a:hlinkClick r:id="" action="ppaction://noaction"/>
          </p:cNvPr>
          <p:cNvSpPr/>
          <p:nvPr/>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17" name="Round Same Side Corner Rectangle 16">
            <a:hlinkClick r:id="" action="ppaction://noaction"/>
          </p:cNvPr>
          <p:cNvSpPr/>
          <p:nvPr/>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0" name="Round Same Side Corner Rectangle 19">
            <a:hlinkClick r:id="" action="ppaction://noaction"/>
          </p:cNvPr>
          <p:cNvSpPr/>
          <p:nvPr/>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14" name="Picture 7" descr="http://decv.co.uk/wp-content/uploads/2013/02/OCR-Logo-300x139.gif">
            <a:hlinkClick r:id="rId3"/>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
        <p:nvSpPr>
          <p:cNvPr id="15" name="Round Same Side Corner Rectangle 14">
            <a:hlinkClick r:id="" action="ppaction://noaction"/>
          </p:cNvPr>
          <p:cNvSpPr/>
          <p:nvPr userDrawn="1"/>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18" name="Round Same Side Corner Rectangle 17">
            <a:hlinkClick r:id="rId2" action="ppaction://hlinksldjump"/>
          </p:cNvPr>
          <p:cNvSpPr/>
          <p:nvPr userDrawn="1"/>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19" name="Round Same Side Corner Rectangle 18">
            <a:hlinkClick r:id="" action="ppaction://noaction"/>
          </p:cNvPr>
          <p:cNvSpPr/>
          <p:nvPr userDrawn="1"/>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21" name="Round Same Side Corner Rectangle 20">
            <a:hlinkClick r:id="" action="ppaction://noaction"/>
          </p:cNvPr>
          <p:cNvSpPr/>
          <p:nvPr userDrawn="1"/>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22" name="Round Same Side Corner Rectangle 21">
            <a:hlinkClick r:id="" action="ppaction://noaction"/>
          </p:cNvPr>
          <p:cNvSpPr/>
          <p:nvPr userDrawn="1"/>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23" name="Round Same Side Corner Rectangle 22">
            <a:hlinkClick r:id="" action="ppaction://noaction"/>
          </p:cNvPr>
          <p:cNvSpPr/>
          <p:nvPr userDrawn="1"/>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24" name="Round Same Side Corner Rectangle 23">
            <a:hlinkClick r:id="" action="ppaction://noaction"/>
          </p:cNvPr>
          <p:cNvSpPr/>
          <p:nvPr userDrawn="1"/>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25" name="Round Same Side Corner Rectangle 24">
            <a:hlinkClick r:id="" action="ppaction://noaction"/>
          </p:cNvPr>
          <p:cNvSpPr/>
          <p:nvPr userDrawn="1"/>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26" name="Round Same Side Corner Rectangle 25">
            <a:hlinkClick r:id="" action="ppaction://noaction"/>
          </p:cNvPr>
          <p:cNvSpPr/>
          <p:nvPr userDrawn="1"/>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7" name="Round Same Side Corner Rectangle 26">
            <a:hlinkClick r:id="" action="ppaction://noaction"/>
          </p:cNvPr>
          <p:cNvSpPr/>
          <p:nvPr userDrawn="1"/>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28" name="Picture 7" descr="http://decv.co.uk/wp-content/uploads/2013/02/OCR-Logo-300x139.gif">
            <a:hlinkClick r:id="rId3"/>
          </p:cNvPr>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9725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9850" y="85725"/>
            <a:ext cx="7813675" cy="5461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1600200"/>
            <a:ext cx="8229600" cy="4525963"/>
          </a:xfrm>
          <a:prstGeom prst="rect">
            <a:avLst/>
          </a:prstGeom>
        </p:spPr>
        <p:txBody>
          <a:bodyPr/>
          <a:lstStyle/>
          <a:p>
            <a:endParaRPr lang="en-GB"/>
          </a:p>
        </p:txBody>
      </p:sp>
    </p:spTree>
    <p:extLst>
      <p:ext uri="{BB962C8B-B14F-4D97-AF65-F5344CB8AC3E}">
        <p14:creationId xmlns:p14="http://schemas.microsoft.com/office/powerpoint/2010/main" val="3606776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9"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1" r:id="rId4"/>
    <p:sldLayoutId id="2147483712" r:id="rId5"/>
    <p:sldLayoutId id="2147483713" r:id="rId6"/>
    <p:sldLayoutId id="2147483714" r:id="rId7"/>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7.jpe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hyperlink" Target="1.5%20-%20Tasks/1.5%20-%20Objectives%20Activity.docx" TargetMode="Externa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hyperlink" Target="1.5%20-%20Tasks/1.5%20-%20Stakeholders%20Table.docx"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1.5%20-%20Tasks/1.5%20-%20Stakeholders%20Table.docx"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4.xml"/><Relationship Id="rId5" Type="http://schemas.openxmlformats.org/officeDocument/2006/relationships/hyperlink" Target="1.5%20-%20Tasks/1.5%20-%20Stakeholder%20Activity.docx" TargetMode="Externa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5.png"/><Relationship Id="rId7" Type="http://schemas.openxmlformats.org/officeDocument/2006/relationships/diagramQuickStyle" Target="../diagrams/quickStyle1.xml"/><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6.png"/><Relationship Id="rId9" Type="http://schemas.microsoft.com/office/2007/relationships/diagramDrawing" Target="../diagrams/drawing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5.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jpeg"/></Relationships>
</file>

<file path=ppt/slides/_rels/slide26.xml.rels><?xml version="1.0" encoding="UTF-8" standalone="yes"?>
<Relationships xmlns="http://schemas.openxmlformats.org/package/2006/relationships"><Relationship Id="rId3" Type="http://schemas.openxmlformats.org/officeDocument/2006/relationships/hyperlink" Target="1.5%20-%20Tasks/1.5%20-%20Stakeholder%20Exam%20Questions.docx" TargetMode="External"/><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hyperlink" Target="1.5%20-%20Tasks/1.5%20-%20Stakeholder%20Exam%20Questions.docx" TargetMode="External"/><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hyperlink" Target="1.5%20-%20Tasks/1.5%20-%20End%20of%20Unit%20-%20Paper%202%20-%20Exam.docx" TargetMode="External"/><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hyperlink" Target="1.5%20-%20Tasks/1.5%20-%20End%20of%20Unit%20-%20Paper%202%20-%20Exam.docx" TargetMode="External"/><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1.4%20-%20Tasks/1.4%20-%202015%20-%20June%20Exam%20Questions.docx" TargetMode="External"/><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CiDA%20-%20Unit%2002%20-%20LO5%20-%20Closing%20and%20Broadcast.pptx" TargetMode="External"/><Relationship Id="rId3" Type="http://schemas.openxmlformats.org/officeDocument/2006/relationships/hyperlink" Target="CiDA%20-%20Unit%2002%20-%20LO3%20-%20Welcome%20Video.pptx" TargetMode="External"/><Relationship Id="rId7" Type="http://schemas.openxmlformats.org/officeDocument/2006/relationships/hyperlink" Target="CiDA%20-%20Unit%2002%20-%20LO4%20-%20Continuity%20and%20Weather%20Forecast.pptx" TargetMode="External"/><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hyperlink" Target="CiDA%20-%20Unit%2002%20-%20LO1%20-%20Getting%20Organised.pptx" TargetMode="External"/><Relationship Id="rId5" Type="http://schemas.openxmlformats.org/officeDocument/2006/relationships/slide" Target="slide3.xml"/><Relationship Id="rId4" Type="http://schemas.openxmlformats.org/officeDocument/2006/relationships/hyperlink" Target="CiDA%20-%20Unit%2002%20-%20LO2%20-%20Opening%20Sequence.pptx" TargetMode="External"/><Relationship Id="rId9" Type="http://schemas.openxmlformats.org/officeDocument/2006/relationships/hyperlink" Target="CiDA%20-%20Unit%2002%20-%20LO6%20-%20Testing%20and%20Reviewing.pptx"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1520" y="5949280"/>
            <a:ext cx="8640960"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2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1.5 - Business Objectives and Stakeholder Objectives</a:t>
            </a:r>
            <a:endParaRPr lang="en-GB" sz="1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8" name="TextBox 7"/>
          <p:cNvSpPr txBox="1"/>
          <p:nvPr/>
        </p:nvSpPr>
        <p:spPr>
          <a:xfrm>
            <a:off x="1547664" y="332656"/>
            <a:ext cx="705678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Business Studies – </a:t>
            </a:r>
            <a:r>
              <a:rPr lang="en-GB" sz="3200" b="1" dirty="0" err="1" smtClean="0">
                <a:solidFill>
                  <a:schemeClr val="tx1">
                    <a:lumMod val="50000"/>
                    <a:lumOff val="50000"/>
                  </a:schemeClr>
                </a:solidFill>
              </a:rPr>
              <a:t>iGCSE</a:t>
            </a:r>
            <a:r>
              <a:rPr lang="en-GB" sz="3200" b="1" dirty="0" smtClean="0">
                <a:solidFill>
                  <a:schemeClr val="tx1">
                    <a:lumMod val="50000"/>
                    <a:lumOff val="50000"/>
                  </a:schemeClr>
                </a:solidFill>
              </a:rPr>
              <a:t> </a:t>
            </a:r>
            <a:endParaRPr lang="en-GB" sz="3200" b="1" dirty="0">
              <a:solidFill>
                <a:schemeClr val="tx1">
                  <a:lumMod val="50000"/>
                  <a:lumOff val="50000"/>
                </a:schemeClr>
              </a:solidFill>
            </a:endParaRPr>
          </a:p>
          <a:p>
            <a:pPr algn="r"/>
            <a:r>
              <a:rPr lang="en-GB" sz="3200" b="1" dirty="0" smtClean="0">
                <a:solidFill>
                  <a:schemeClr val="tx1">
                    <a:lumMod val="50000"/>
                    <a:lumOff val="50000"/>
                  </a:schemeClr>
                </a:solidFill>
              </a:rPr>
              <a:t>2015-16</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0450</a:t>
            </a:r>
            <a:endParaRPr lang="en-GB" sz="3600" b="1" dirty="0">
              <a:solidFill>
                <a:schemeClr val="tx1">
                  <a:lumMod val="50000"/>
                  <a:lumOff val="50000"/>
                </a:schemeClr>
              </a:solidFill>
            </a:endParaRPr>
          </a:p>
        </p:txBody>
      </p:sp>
      <p:pic>
        <p:nvPicPr>
          <p:cNvPr id="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111004 logo tbs rehab slogan and  hi def.jpg"/>
          <p:cNvPicPr/>
          <p:nvPr/>
        </p:nvPicPr>
        <p:blipFill>
          <a:blip r:embed="rId4" cstate="screen">
            <a:extLst>
              <a:ext uri="{28A0092B-C50C-407E-A947-70E740481C1C}">
                <a14:useLocalDpi xmlns:a14="http://schemas.microsoft.com/office/drawing/2010/main"/>
              </a:ext>
            </a:extLst>
          </a:blip>
          <a:stretch>
            <a:fillRect/>
          </a:stretch>
        </p:blipFill>
        <p:spPr>
          <a:xfrm>
            <a:off x="395536" y="332656"/>
            <a:ext cx="2160240" cy="1564422"/>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598050"/>
          </a:xfrm>
        </p:spPr>
        <p:txBody>
          <a:bodyPr>
            <a:noAutofit/>
          </a:bodyPr>
          <a:lstStyle/>
          <a:p>
            <a:r>
              <a:rPr lang="en-GB" sz="3200" dirty="0" smtClean="0"/>
              <a:t>1.5.1 - Business Objectives – Why </a:t>
            </a:r>
            <a:r>
              <a:rPr lang="en-GB" sz="3200" dirty="0"/>
              <a:t>s</a:t>
            </a:r>
            <a:r>
              <a:rPr lang="en-GB" sz="3200" dirty="0" smtClean="0"/>
              <a:t>et them?</a:t>
            </a:r>
            <a:endParaRPr lang="en-GB" sz="32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4198595371"/>
              </p:ext>
            </p:extLst>
          </p:nvPr>
        </p:nvGraphicFramePr>
        <p:xfrm>
          <a:off x="323528" y="1196752"/>
          <a:ext cx="6479175" cy="5349240"/>
        </p:xfrm>
        <a:graphic>
          <a:graphicData uri="http://schemas.openxmlformats.org/drawingml/2006/table">
            <a:tbl>
              <a:tblPr firstRow="1" bandRow="1">
                <a:tableStyleId>{2D5ABB26-0587-4C30-8999-92F81FD0307C}</a:tableStyleId>
              </a:tblPr>
              <a:tblGrid>
                <a:gridCol w="6479175"/>
              </a:tblGrid>
              <a:tr h="5184576">
                <a:tc>
                  <a:txBody>
                    <a:bodyPr/>
                    <a:lstStyle/>
                    <a:p>
                      <a:pPr marL="346075" lvl="0" indent="-346075">
                        <a:buClr>
                          <a:srgbClr val="00B050"/>
                        </a:buClr>
                        <a:buFont typeface="Wingdings 3" panose="05040102010807070707" pitchFamily="18" charset="2"/>
                        <a:buChar char=""/>
                      </a:pPr>
                      <a:r>
                        <a:rPr kumimoji="0" lang="en-US" sz="2300" kern="1200" dirty="0" smtClean="0">
                          <a:solidFill>
                            <a:schemeClr val="tx1"/>
                          </a:solidFill>
                          <a:effectLst/>
                          <a:latin typeface="Calibri" panose="020F0502020204030204" pitchFamily="34" charset="0"/>
                          <a:ea typeface="+mn-ea"/>
                          <a:cs typeface="+mn-cs"/>
                        </a:rPr>
                        <a:t>An </a:t>
                      </a:r>
                      <a:r>
                        <a:rPr kumimoji="0" lang="en-US" sz="2300" b="1" kern="1200" dirty="0" smtClean="0">
                          <a:solidFill>
                            <a:schemeClr val="tx1"/>
                          </a:solidFill>
                          <a:effectLst/>
                          <a:latin typeface="Calibri" panose="020F0502020204030204" pitchFamily="34" charset="0"/>
                          <a:ea typeface="+mn-ea"/>
                          <a:cs typeface="+mn-cs"/>
                        </a:rPr>
                        <a:t>Objective</a:t>
                      </a:r>
                      <a:r>
                        <a:rPr kumimoji="0" lang="en-US" sz="2300" kern="1200" dirty="0" smtClean="0">
                          <a:solidFill>
                            <a:schemeClr val="tx1"/>
                          </a:solidFill>
                          <a:effectLst/>
                          <a:latin typeface="Calibri" panose="020F0502020204030204" pitchFamily="34" charset="0"/>
                          <a:ea typeface="+mn-ea"/>
                          <a:cs typeface="+mn-cs"/>
                        </a:rPr>
                        <a:t> is an aim or a target to work towards, All businesses should have objectives,</a:t>
                      </a:r>
                      <a:r>
                        <a:rPr kumimoji="0" lang="en-US" sz="2300" kern="1200" baseline="0" dirty="0" smtClean="0">
                          <a:solidFill>
                            <a:schemeClr val="tx1"/>
                          </a:solidFill>
                          <a:effectLst/>
                          <a:latin typeface="Calibri" panose="020F0502020204030204" pitchFamily="34" charset="0"/>
                          <a:ea typeface="+mn-ea"/>
                          <a:cs typeface="+mn-cs"/>
                        </a:rPr>
                        <a:t> they help make a business successful, although setting them does not ‘guarantee success’. The benefits of setting objectives are:</a:t>
                      </a:r>
                    </a:p>
                    <a:p>
                      <a:pPr marL="630238" lvl="0" indent="-284163">
                        <a:buClr>
                          <a:srgbClr val="00B050"/>
                        </a:buClr>
                        <a:buFont typeface="Arial" panose="020B0604020202020204" pitchFamily="34" charset="0"/>
                        <a:buChar char="•"/>
                      </a:pPr>
                      <a:r>
                        <a:rPr kumimoji="0" lang="en-US" sz="2300" kern="1200" baseline="0" dirty="0" smtClean="0">
                          <a:solidFill>
                            <a:schemeClr val="tx1"/>
                          </a:solidFill>
                          <a:effectLst/>
                          <a:latin typeface="Calibri" panose="020F0502020204030204" pitchFamily="34" charset="0"/>
                          <a:ea typeface="+mn-ea"/>
                          <a:cs typeface="+mn-cs"/>
                        </a:rPr>
                        <a:t>They give workers and managers a clear target to work towards and this helps motivate people.</a:t>
                      </a:r>
                    </a:p>
                    <a:p>
                      <a:pPr marL="630238" lvl="0" indent="-284163">
                        <a:buClr>
                          <a:srgbClr val="00B050"/>
                        </a:buClr>
                        <a:buFont typeface="Arial" panose="020B0604020202020204" pitchFamily="34" charset="0"/>
                        <a:buChar char="•"/>
                      </a:pPr>
                      <a:r>
                        <a:rPr kumimoji="0" lang="en-US" sz="2300" kern="1200" baseline="0" dirty="0" smtClean="0">
                          <a:solidFill>
                            <a:schemeClr val="tx1"/>
                          </a:solidFill>
                          <a:effectLst/>
                          <a:latin typeface="Calibri" panose="020F0502020204030204" pitchFamily="34" charset="0"/>
                          <a:ea typeface="+mn-ea"/>
                          <a:cs typeface="+mn-cs"/>
                        </a:rPr>
                        <a:t>Taking decisions will be focused on: “Will it help achieve our objectives?”</a:t>
                      </a:r>
                    </a:p>
                    <a:p>
                      <a:pPr marL="630238" lvl="0" indent="-284163">
                        <a:buClr>
                          <a:srgbClr val="00B050"/>
                        </a:buClr>
                        <a:buFont typeface="Arial" panose="020B0604020202020204" pitchFamily="34" charset="0"/>
                        <a:buChar char="•"/>
                      </a:pPr>
                      <a:r>
                        <a:rPr kumimoji="0" lang="en-US" sz="2300" kern="1200" baseline="0" dirty="0" smtClean="0">
                          <a:solidFill>
                            <a:schemeClr val="tx1"/>
                          </a:solidFill>
                          <a:effectLst/>
                          <a:latin typeface="Calibri" panose="020F0502020204030204" pitchFamily="34" charset="0"/>
                          <a:ea typeface="+mn-ea"/>
                          <a:cs typeface="+mn-cs"/>
                        </a:rPr>
                        <a:t>Clear and measurable objectives help unite the whole business towards the same goal.</a:t>
                      </a:r>
                    </a:p>
                    <a:p>
                      <a:pPr marL="630238" lvl="0" indent="-284163">
                        <a:buClr>
                          <a:srgbClr val="00B050"/>
                        </a:buClr>
                        <a:buFont typeface="Arial" panose="020B0604020202020204" pitchFamily="34" charset="0"/>
                        <a:buChar char="•"/>
                      </a:pPr>
                      <a:r>
                        <a:rPr kumimoji="0" lang="en-US" sz="2300" kern="1200" baseline="0" dirty="0" smtClean="0">
                          <a:solidFill>
                            <a:schemeClr val="tx1"/>
                          </a:solidFill>
                          <a:effectLst/>
                          <a:latin typeface="Calibri" panose="020F0502020204030204" pitchFamily="34" charset="0"/>
                          <a:ea typeface="+mn-ea"/>
                          <a:cs typeface="+mn-cs"/>
                        </a:rPr>
                        <a:t>Business managers can compare how the business ahs performed with their objectives, to see if they have been successful or not.</a:t>
                      </a:r>
                    </a:p>
                  </a:txBody>
                  <a:tcPr/>
                </a:tc>
              </a:tr>
            </a:tbl>
          </a:graphicData>
        </a:graphic>
      </p:graphicFrame>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34</a:t>
            </a:r>
            <a:endParaRPr lang="en-GB" sz="2000" b="1"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1249893722"/>
              </p:ext>
            </p:extLst>
          </p:nvPr>
        </p:nvGraphicFramePr>
        <p:xfrm>
          <a:off x="6948264" y="1161875"/>
          <a:ext cx="1835893" cy="5419545"/>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630" baseline="0" dirty="0" smtClean="0">
                          <a:solidFill>
                            <a:srgbClr val="FF0000"/>
                          </a:solidFill>
                          <a:effectLst/>
                          <a:latin typeface="Arial" pitchFamily="34" charset="0"/>
                          <a:ea typeface="Times New Roman"/>
                          <a:cs typeface="Arial" pitchFamily="34" charset="0"/>
                        </a:rPr>
                        <a:t>What is SMART</a:t>
                      </a:r>
                    </a:p>
                    <a:p>
                      <a:pPr marL="177800" indent="-177800" algn="l">
                        <a:spcAft>
                          <a:spcPts val="600"/>
                        </a:spcAft>
                        <a:buFontTx/>
                        <a:buBlip>
                          <a:blip r:embed="rId3"/>
                        </a:buBlip>
                      </a:pPr>
                      <a:r>
                        <a:rPr lang="en-GB" sz="1630" baseline="0" dirty="0" smtClean="0">
                          <a:solidFill>
                            <a:schemeClr val="tx1"/>
                          </a:solidFill>
                          <a:effectLst/>
                          <a:latin typeface="Arial" pitchFamily="34" charset="0"/>
                          <a:ea typeface="Times New Roman"/>
                          <a:cs typeface="Arial" pitchFamily="34" charset="0"/>
                        </a:rPr>
                        <a:t>What is the difference between and Aim and an Objective</a:t>
                      </a:r>
                    </a:p>
                    <a:p>
                      <a:pPr marL="177800" indent="-177800" algn="l">
                        <a:spcAft>
                          <a:spcPts val="600"/>
                        </a:spcAft>
                        <a:buFontTx/>
                        <a:buBlip>
                          <a:blip r:embed="rId3"/>
                        </a:buBlip>
                      </a:pPr>
                      <a:r>
                        <a:rPr lang="en-GB" sz="1630" baseline="0" dirty="0" smtClean="0">
                          <a:solidFill>
                            <a:srgbClr val="FF0000"/>
                          </a:solidFill>
                          <a:effectLst/>
                          <a:latin typeface="Arial" pitchFamily="34" charset="0"/>
                          <a:ea typeface="Times New Roman"/>
                          <a:cs typeface="Arial" pitchFamily="34" charset="0"/>
                        </a:rPr>
                        <a:t>Why would Objectives change when a company merges</a:t>
                      </a:r>
                    </a:p>
                    <a:p>
                      <a:pPr marL="177800" indent="-177800" algn="l">
                        <a:spcAft>
                          <a:spcPts val="600"/>
                        </a:spcAft>
                        <a:buFontTx/>
                        <a:buBlip>
                          <a:blip r:embed="rId3"/>
                        </a:buBlip>
                      </a:pPr>
                      <a:r>
                        <a:rPr lang="en-GB" sz="1630" baseline="0" dirty="0" smtClean="0">
                          <a:solidFill>
                            <a:schemeClr val="tx1"/>
                          </a:solidFill>
                          <a:effectLst/>
                          <a:latin typeface="Arial" pitchFamily="34" charset="0"/>
                          <a:ea typeface="Times New Roman"/>
                          <a:cs typeface="Arial" pitchFamily="34" charset="0"/>
                        </a:rPr>
                        <a:t>What happens when Objectives are not met</a:t>
                      </a:r>
                    </a:p>
                    <a:p>
                      <a:pPr marL="177800" indent="-177800" algn="l">
                        <a:spcAft>
                          <a:spcPts val="600"/>
                        </a:spcAft>
                        <a:buFontTx/>
                        <a:buBlip>
                          <a:blip r:embed="rId3"/>
                        </a:buBlip>
                      </a:pPr>
                      <a:r>
                        <a:rPr lang="en-GB" sz="1630" baseline="0" dirty="0" smtClean="0">
                          <a:solidFill>
                            <a:srgbClr val="FF0000"/>
                          </a:solidFill>
                          <a:effectLst/>
                          <a:latin typeface="Arial" pitchFamily="34" charset="0"/>
                          <a:ea typeface="Times New Roman"/>
                          <a:cs typeface="Arial" pitchFamily="34" charset="0"/>
                        </a:rPr>
                        <a:t>How are objectives of a charity different from a private business.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8088490"/>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598050"/>
          </a:xfrm>
        </p:spPr>
        <p:txBody>
          <a:bodyPr>
            <a:noAutofit/>
          </a:bodyPr>
          <a:lstStyle/>
          <a:p>
            <a:r>
              <a:rPr lang="en-GB" sz="3300" dirty="0" smtClean="0"/>
              <a:t>1.5.1 – What objectives do Businesses set?</a:t>
            </a:r>
            <a:endParaRPr lang="en-GB" sz="33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1680718115"/>
              </p:ext>
            </p:extLst>
          </p:nvPr>
        </p:nvGraphicFramePr>
        <p:xfrm>
          <a:off x="323528" y="1196752"/>
          <a:ext cx="6479175" cy="5212080"/>
        </p:xfrm>
        <a:graphic>
          <a:graphicData uri="http://schemas.openxmlformats.org/drawingml/2006/table">
            <a:tbl>
              <a:tblPr firstRow="1" bandRow="1">
                <a:tableStyleId>{2D5ABB26-0587-4C30-8999-92F81FD0307C}</a:tableStyleId>
              </a:tblPr>
              <a:tblGrid>
                <a:gridCol w="6479175"/>
              </a:tblGrid>
              <a:tr h="5184576">
                <a:tc>
                  <a:txBody>
                    <a:bodyPr/>
                    <a:lstStyle/>
                    <a:p>
                      <a:pPr marL="346075" lvl="0" indent="-346075">
                        <a:buClr>
                          <a:srgbClr val="00B050"/>
                        </a:buClr>
                        <a:buFont typeface="Wingdings 3" panose="05040102010807070707" pitchFamily="18" charset="2"/>
                        <a:buChar char=""/>
                      </a:pPr>
                      <a:r>
                        <a:rPr kumimoji="0" lang="en-US" sz="2100" kern="1200" dirty="0" smtClean="0">
                          <a:solidFill>
                            <a:schemeClr val="tx1"/>
                          </a:solidFill>
                          <a:effectLst/>
                          <a:latin typeface="Calibri" panose="020F0502020204030204" pitchFamily="34" charset="0"/>
                          <a:ea typeface="+mn-ea"/>
                          <a:cs typeface="+mn-cs"/>
                        </a:rPr>
                        <a:t>Objectives are often</a:t>
                      </a:r>
                      <a:r>
                        <a:rPr kumimoji="0" lang="en-US" sz="2100" kern="1200" baseline="0" dirty="0" smtClean="0">
                          <a:solidFill>
                            <a:schemeClr val="tx1"/>
                          </a:solidFill>
                          <a:effectLst/>
                          <a:latin typeface="Calibri" panose="020F0502020204030204" pitchFamily="34" charset="0"/>
                          <a:ea typeface="+mn-ea"/>
                          <a:cs typeface="+mn-cs"/>
                        </a:rPr>
                        <a:t> different for different businesses, A business may have been formed by an entrepreneur to provide employment and security for the owner or his/her family. </a:t>
                      </a:r>
                    </a:p>
                    <a:p>
                      <a:pPr marL="346075" lvl="0" indent="-346075">
                        <a:buClr>
                          <a:srgbClr val="00B050"/>
                        </a:buClr>
                        <a:buFont typeface="Wingdings 3" panose="05040102010807070707" pitchFamily="18" charset="2"/>
                        <a:buChar char=""/>
                      </a:pPr>
                      <a:r>
                        <a:rPr kumimoji="0" lang="en-US" sz="2100" kern="1200" baseline="0" dirty="0" smtClean="0">
                          <a:solidFill>
                            <a:schemeClr val="tx1"/>
                          </a:solidFill>
                          <a:effectLst/>
                          <a:latin typeface="Calibri" panose="020F0502020204030204" pitchFamily="34" charset="0"/>
                          <a:ea typeface="+mn-ea"/>
                          <a:cs typeface="+mn-cs"/>
                        </a:rPr>
                        <a:t>It could have been started to make as big a profit as possible for the owner or might have had a more charitable purpose in mind. Many of the worlds charities are huge.</a:t>
                      </a:r>
                    </a:p>
                    <a:p>
                      <a:pPr marL="346075" lvl="0" indent="-346075">
                        <a:buClr>
                          <a:srgbClr val="00B050"/>
                        </a:buClr>
                        <a:buFont typeface="Wingdings 3" panose="05040102010807070707" pitchFamily="18" charset="2"/>
                        <a:buChar char=""/>
                      </a:pPr>
                      <a:r>
                        <a:rPr kumimoji="0" lang="en-US" sz="2100" kern="1200" baseline="0" dirty="0" smtClean="0">
                          <a:solidFill>
                            <a:schemeClr val="tx1"/>
                          </a:solidFill>
                          <a:effectLst/>
                          <a:latin typeface="Calibri" panose="020F0502020204030204" pitchFamily="34" charset="0"/>
                          <a:ea typeface="+mn-ea"/>
                          <a:cs typeface="+mn-cs"/>
                        </a:rPr>
                        <a:t>The most common objectives for private sector businesses include:</a:t>
                      </a:r>
                    </a:p>
                    <a:p>
                      <a:pPr marL="741363" lvl="0" indent="-395288">
                        <a:buClr>
                          <a:srgbClr val="00B050"/>
                        </a:buClr>
                        <a:buFont typeface="+mj-lt"/>
                        <a:buAutoNum type="arabicPeriod"/>
                      </a:pPr>
                      <a:r>
                        <a:rPr kumimoji="0" lang="en-US" sz="2100" kern="1200" baseline="0" dirty="0" smtClean="0">
                          <a:solidFill>
                            <a:schemeClr val="tx1"/>
                          </a:solidFill>
                          <a:effectLst/>
                          <a:latin typeface="Calibri" panose="020F0502020204030204" pitchFamily="34" charset="0"/>
                          <a:ea typeface="+mn-ea"/>
                          <a:cs typeface="+mn-cs"/>
                        </a:rPr>
                        <a:t>Business Survival</a:t>
                      </a:r>
                    </a:p>
                    <a:p>
                      <a:pPr marL="741363" lvl="0" indent="-395288">
                        <a:buClr>
                          <a:srgbClr val="00B050"/>
                        </a:buClr>
                        <a:buFont typeface="+mj-lt"/>
                        <a:buAutoNum type="arabicPeriod"/>
                      </a:pPr>
                      <a:r>
                        <a:rPr kumimoji="0" lang="en-US" sz="2100" kern="1200" baseline="0" dirty="0" smtClean="0">
                          <a:solidFill>
                            <a:schemeClr val="tx1"/>
                          </a:solidFill>
                          <a:effectLst/>
                          <a:latin typeface="Calibri" panose="020F0502020204030204" pitchFamily="34" charset="0"/>
                          <a:ea typeface="+mn-ea"/>
                          <a:cs typeface="+mn-cs"/>
                        </a:rPr>
                        <a:t>Profit</a:t>
                      </a:r>
                    </a:p>
                    <a:p>
                      <a:pPr marL="741363" lvl="0" indent="-395288">
                        <a:buClr>
                          <a:srgbClr val="00B050"/>
                        </a:buClr>
                        <a:buFont typeface="+mj-lt"/>
                        <a:buAutoNum type="arabicPeriod"/>
                      </a:pPr>
                      <a:r>
                        <a:rPr kumimoji="0" lang="en-US" sz="2100" kern="1200" baseline="0" dirty="0" smtClean="0">
                          <a:solidFill>
                            <a:schemeClr val="tx1"/>
                          </a:solidFill>
                          <a:effectLst/>
                          <a:latin typeface="Calibri" panose="020F0502020204030204" pitchFamily="34" charset="0"/>
                          <a:ea typeface="+mn-ea"/>
                          <a:cs typeface="+mn-cs"/>
                        </a:rPr>
                        <a:t>Returns to Shareholders</a:t>
                      </a:r>
                    </a:p>
                    <a:p>
                      <a:pPr marL="741363" lvl="0" indent="-395288">
                        <a:buClr>
                          <a:srgbClr val="00B050"/>
                        </a:buClr>
                        <a:buFont typeface="+mj-lt"/>
                        <a:buAutoNum type="arabicPeriod"/>
                      </a:pPr>
                      <a:r>
                        <a:rPr kumimoji="0" lang="en-US" sz="2100" kern="1200" baseline="0" dirty="0" smtClean="0">
                          <a:solidFill>
                            <a:schemeClr val="tx1"/>
                          </a:solidFill>
                          <a:effectLst/>
                          <a:latin typeface="Calibri" panose="020F0502020204030204" pitchFamily="34" charset="0"/>
                          <a:ea typeface="+mn-ea"/>
                          <a:cs typeface="+mn-cs"/>
                        </a:rPr>
                        <a:t>Growth of the Business</a:t>
                      </a:r>
                    </a:p>
                    <a:p>
                      <a:pPr marL="741363" lvl="0" indent="-395288">
                        <a:buClr>
                          <a:srgbClr val="00B050"/>
                        </a:buClr>
                        <a:buFont typeface="+mj-lt"/>
                        <a:buAutoNum type="arabicPeriod"/>
                      </a:pPr>
                      <a:r>
                        <a:rPr kumimoji="0" lang="en-US" sz="2100" kern="1200" baseline="0" dirty="0" smtClean="0">
                          <a:solidFill>
                            <a:schemeClr val="tx1"/>
                          </a:solidFill>
                          <a:effectLst/>
                          <a:latin typeface="Calibri" panose="020F0502020204030204" pitchFamily="34" charset="0"/>
                          <a:ea typeface="+mn-ea"/>
                          <a:cs typeface="+mn-cs"/>
                        </a:rPr>
                        <a:t>Market Share</a:t>
                      </a:r>
                    </a:p>
                    <a:p>
                      <a:pPr marL="741363" lvl="0" indent="-395288">
                        <a:buClr>
                          <a:srgbClr val="00B050"/>
                        </a:buClr>
                        <a:buFont typeface="+mj-lt"/>
                        <a:buAutoNum type="arabicPeriod"/>
                      </a:pPr>
                      <a:r>
                        <a:rPr kumimoji="0" lang="en-US" sz="2100" kern="1200" baseline="0" dirty="0" smtClean="0">
                          <a:solidFill>
                            <a:schemeClr val="tx1"/>
                          </a:solidFill>
                          <a:effectLst/>
                          <a:latin typeface="Calibri" panose="020F0502020204030204" pitchFamily="34" charset="0"/>
                          <a:ea typeface="+mn-ea"/>
                          <a:cs typeface="+mn-cs"/>
                        </a:rPr>
                        <a:t>Service to the community</a:t>
                      </a:r>
                    </a:p>
                  </a:txBody>
                  <a:tcPr/>
                </a:tc>
              </a:tr>
            </a:tbl>
          </a:graphicData>
        </a:graphic>
      </p:graphicFrame>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34</a:t>
            </a:r>
            <a:endParaRPr lang="en-GB" sz="2000" b="1"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1249893722"/>
              </p:ext>
            </p:extLst>
          </p:nvPr>
        </p:nvGraphicFramePr>
        <p:xfrm>
          <a:off x="6948264" y="1161875"/>
          <a:ext cx="1835893" cy="5419545"/>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630" baseline="0" dirty="0" smtClean="0">
                          <a:solidFill>
                            <a:srgbClr val="FF0000"/>
                          </a:solidFill>
                          <a:effectLst/>
                          <a:latin typeface="Arial" pitchFamily="34" charset="0"/>
                          <a:ea typeface="Times New Roman"/>
                          <a:cs typeface="Arial" pitchFamily="34" charset="0"/>
                        </a:rPr>
                        <a:t>What is SMART</a:t>
                      </a:r>
                    </a:p>
                    <a:p>
                      <a:pPr marL="177800" indent="-177800" algn="l">
                        <a:spcAft>
                          <a:spcPts val="600"/>
                        </a:spcAft>
                        <a:buFontTx/>
                        <a:buBlip>
                          <a:blip r:embed="rId3"/>
                        </a:buBlip>
                      </a:pPr>
                      <a:r>
                        <a:rPr lang="en-GB" sz="1630" baseline="0" dirty="0" smtClean="0">
                          <a:solidFill>
                            <a:schemeClr val="tx1"/>
                          </a:solidFill>
                          <a:effectLst/>
                          <a:latin typeface="Arial" pitchFamily="34" charset="0"/>
                          <a:ea typeface="Times New Roman"/>
                          <a:cs typeface="Arial" pitchFamily="34" charset="0"/>
                        </a:rPr>
                        <a:t>What is the difference between and Aim and an Objective</a:t>
                      </a:r>
                    </a:p>
                    <a:p>
                      <a:pPr marL="177800" indent="-177800" algn="l">
                        <a:spcAft>
                          <a:spcPts val="600"/>
                        </a:spcAft>
                        <a:buFontTx/>
                        <a:buBlip>
                          <a:blip r:embed="rId3"/>
                        </a:buBlip>
                      </a:pPr>
                      <a:r>
                        <a:rPr lang="en-GB" sz="1630" baseline="0" dirty="0" smtClean="0">
                          <a:solidFill>
                            <a:srgbClr val="FF0000"/>
                          </a:solidFill>
                          <a:effectLst/>
                          <a:latin typeface="Arial" pitchFamily="34" charset="0"/>
                          <a:ea typeface="Times New Roman"/>
                          <a:cs typeface="Arial" pitchFamily="34" charset="0"/>
                        </a:rPr>
                        <a:t>Why would Objectives change when a company merges</a:t>
                      </a:r>
                    </a:p>
                    <a:p>
                      <a:pPr marL="177800" indent="-177800" algn="l">
                        <a:spcAft>
                          <a:spcPts val="600"/>
                        </a:spcAft>
                        <a:buFontTx/>
                        <a:buBlip>
                          <a:blip r:embed="rId3"/>
                        </a:buBlip>
                      </a:pPr>
                      <a:r>
                        <a:rPr lang="en-GB" sz="1630" baseline="0" dirty="0" smtClean="0">
                          <a:solidFill>
                            <a:schemeClr val="tx1"/>
                          </a:solidFill>
                          <a:effectLst/>
                          <a:latin typeface="Arial" pitchFamily="34" charset="0"/>
                          <a:ea typeface="Times New Roman"/>
                          <a:cs typeface="Arial" pitchFamily="34" charset="0"/>
                        </a:rPr>
                        <a:t>What happens when Objectives are not met</a:t>
                      </a:r>
                    </a:p>
                    <a:p>
                      <a:pPr marL="177800" indent="-177800" algn="l">
                        <a:spcAft>
                          <a:spcPts val="600"/>
                        </a:spcAft>
                        <a:buFontTx/>
                        <a:buBlip>
                          <a:blip r:embed="rId3"/>
                        </a:buBlip>
                      </a:pPr>
                      <a:r>
                        <a:rPr lang="en-GB" sz="1630" baseline="0" dirty="0" smtClean="0">
                          <a:solidFill>
                            <a:srgbClr val="FF0000"/>
                          </a:solidFill>
                          <a:effectLst/>
                          <a:latin typeface="Arial" pitchFamily="34" charset="0"/>
                          <a:ea typeface="Times New Roman"/>
                          <a:cs typeface="Arial" pitchFamily="34" charset="0"/>
                        </a:rPr>
                        <a:t>How are objectives of a charity different from a private business.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7202304"/>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598050"/>
          </a:xfrm>
        </p:spPr>
        <p:txBody>
          <a:bodyPr>
            <a:noAutofit/>
          </a:bodyPr>
          <a:lstStyle/>
          <a:p>
            <a:r>
              <a:rPr lang="en-GB" sz="3300" dirty="0" smtClean="0"/>
              <a:t>1.5.1 – What objectives do Businesses set?</a:t>
            </a:r>
            <a:endParaRPr lang="en-GB" sz="33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2416309114"/>
              </p:ext>
            </p:extLst>
          </p:nvPr>
        </p:nvGraphicFramePr>
        <p:xfrm>
          <a:off x="323528" y="1196752"/>
          <a:ext cx="6479175" cy="5486400"/>
        </p:xfrm>
        <a:graphic>
          <a:graphicData uri="http://schemas.openxmlformats.org/drawingml/2006/table">
            <a:tbl>
              <a:tblPr firstRow="1" bandRow="1">
                <a:tableStyleId>{2D5ABB26-0587-4C30-8999-92F81FD0307C}</a:tableStyleId>
              </a:tblPr>
              <a:tblGrid>
                <a:gridCol w="6479175"/>
              </a:tblGrid>
              <a:tr h="5184576">
                <a:tc>
                  <a:txBody>
                    <a:bodyPr/>
                    <a:lstStyle/>
                    <a:p>
                      <a:pPr marL="395288" lvl="0" indent="-395288">
                        <a:buClr>
                          <a:srgbClr val="00B050"/>
                        </a:buClr>
                        <a:buFont typeface="+mj-lt"/>
                        <a:buAutoNum type="arabicPeriod"/>
                      </a:pPr>
                      <a:r>
                        <a:rPr kumimoji="0" lang="en-US" sz="1770" b="1" kern="1200" baseline="0" dirty="0" smtClean="0">
                          <a:solidFill>
                            <a:schemeClr val="tx1"/>
                          </a:solidFill>
                          <a:effectLst/>
                          <a:latin typeface="Calibri" panose="020F0502020204030204" pitchFamily="34" charset="0"/>
                          <a:ea typeface="+mn-ea"/>
                          <a:cs typeface="+mn-cs"/>
                        </a:rPr>
                        <a:t>Business Survival </a:t>
                      </a:r>
                      <a:r>
                        <a:rPr kumimoji="0" lang="en-US" sz="1770" kern="1200" baseline="0" dirty="0" smtClean="0">
                          <a:solidFill>
                            <a:schemeClr val="tx1"/>
                          </a:solidFill>
                          <a:effectLst/>
                          <a:latin typeface="Calibri" panose="020F0502020204030204" pitchFamily="34" charset="0"/>
                          <a:ea typeface="+mn-ea"/>
                          <a:cs typeface="+mn-cs"/>
                        </a:rPr>
                        <a:t>– </a:t>
                      </a:r>
                    </a:p>
                    <a:p>
                      <a:pPr marL="342900" lvl="0" indent="-342900">
                        <a:buClr>
                          <a:srgbClr val="00B050"/>
                        </a:buClr>
                        <a:buFont typeface="Wingdings 3" panose="05040102010807070707" pitchFamily="18" charset="2"/>
                        <a:buChar char=""/>
                      </a:pPr>
                      <a:r>
                        <a:rPr kumimoji="0" lang="en-US" sz="1770" kern="1200" baseline="0" dirty="0" smtClean="0">
                          <a:solidFill>
                            <a:schemeClr val="tx1"/>
                          </a:solidFill>
                          <a:effectLst/>
                          <a:latin typeface="Calibri" panose="020F0502020204030204" pitchFamily="34" charset="0"/>
                          <a:ea typeface="+mn-ea"/>
                          <a:cs typeface="+mn-cs"/>
                        </a:rPr>
                        <a:t>When a business has recently been set up, or when the economy is heading for a recession, the objectives of a business will be more concerned with survival than anything else. New competitors can also be a threat, the managers could respond by lowering prices in order to survive even though this would lead to lower profits.</a:t>
                      </a:r>
                    </a:p>
                    <a:p>
                      <a:pPr marL="395288" lvl="0" indent="-395288">
                        <a:buClr>
                          <a:srgbClr val="00B050"/>
                        </a:buClr>
                        <a:buFont typeface="+mj-lt"/>
                        <a:buAutoNum type="arabicPeriod" startAt="2"/>
                      </a:pPr>
                      <a:r>
                        <a:rPr kumimoji="0" lang="en-US" sz="1770" b="1" kern="1200" baseline="0" dirty="0" smtClean="0">
                          <a:solidFill>
                            <a:schemeClr val="tx1"/>
                          </a:solidFill>
                          <a:effectLst/>
                          <a:latin typeface="Calibri" panose="020F0502020204030204" pitchFamily="34" charset="0"/>
                          <a:ea typeface="+mn-ea"/>
                          <a:cs typeface="+mn-cs"/>
                        </a:rPr>
                        <a:t>Profit</a:t>
                      </a:r>
                    </a:p>
                    <a:p>
                      <a:pPr marL="342900" lvl="0" indent="-342900">
                        <a:buClr>
                          <a:srgbClr val="00B050"/>
                        </a:buClr>
                        <a:buFont typeface="Wingdings 3" panose="05040102010807070707" pitchFamily="18" charset="2"/>
                        <a:buChar char=""/>
                      </a:pPr>
                      <a:r>
                        <a:rPr kumimoji="0" lang="en-US" sz="1770" kern="1200" baseline="0" dirty="0" smtClean="0">
                          <a:solidFill>
                            <a:schemeClr val="tx1"/>
                          </a:solidFill>
                          <a:effectLst/>
                          <a:latin typeface="Calibri" panose="020F0502020204030204" pitchFamily="34" charset="0"/>
                          <a:ea typeface="+mn-ea"/>
                          <a:cs typeface="+mn-cs"/>
                        </a:rPr>
                        <a:t>When a business is privately owned rather than the government, it is usually that the business will try to operate at a profit. Profits are needed to:</a:t>
                      </a:r>
                    </a:p>
                    <a:p>
                      <a:pPr marL="568325" lvl="0" indent="-280988">
                        <a:buClr>
                          <a:srgbClr val="00B050"/>
                        </a:buClr>
                        <a:buFont typeface="Arial" panose="020B0604020202020204" pitchFamily="34" charset="0"/>
                        <a:buChar char="•"/>
                      </a:pPr>
                      <a:r>
                        <a:rPr kumimoji="0" lang="en-US" sz="1770" b="1" kern="1200" baseline="0" dirty="0" smtClean="0">
                          <a:solidFill>
                            <a:schemeClr val="tx1"/>
                          </a:solidFill>
                          <a:effectLst/>
                          <a:latin typeface="Calibri" panose="020F0502020204030204" pitchFamily="34" charset="0"/>
                          <a:ea typeface="+mn-ea"/>
                          <a:cs typeface="+mn-cs"/>
                        </a:rPr>
                        <a:t>Pay a Return </a:t>
                      </a:r>
                      <a:r>
                        <a:rPr kumimoji="0" lang="en-US" sz="1770" kern="1200" baseline="0" dirty="0" smtClean="0">
                          <a:solidFill>
                            <a:schemeClr val="tx1"/>
                          </a:solidFill>
                          <a:effectLst/>
                          <a:latin typeface="Calibri" panose="020F0502020204030204" pitchFamily="34" charset="0"/>
                          <a:ea typeface="+mn-ea"/>
                          <a:cs typeface="+mn-cs"/>
                        </a:rPr>
                        <a:t>to the business owners for the capital invested and the risk taken</a:t>
                      </a:r>
                    </a:p>
                    <a:p>
                      <a:pPr marL="568325" lvl="0" indent="-280988">
                        <a:buClr>
                          <a:srgbClr val="00B050"/>
                        </a:buClr>
                        <a:buFont typeface="Arial" panose="020B0604020202020204" pitchFamily="34" charset="0"/>
                        <a:buChar char="•"/>
                      </a:pPr>
                      <a:r>
                        <a:rPr kumimoji="0" lang="en-US" sz="1770" b="1" kern="1200" baseline="0" dirty="0" smtClean="0">
                          <a:solidFill>
                            <a:schemeClr val="tx1"/>
                          </a:solidFill>
                          <a:effectLst/>
                          <a:latin typeface="Calibri" panose="020F0502020204030204" pitchFamily="34" charset="0"/>
                          <a:ea typeface="+mn-ea"/>
                          <a:cs typeface="+mn-cs"/>
                        </a:rPr>
                        <a:t>Provide finance </a:t>
                      </a:r>
                      <a:r>
                        <a:rPr kumimoji="0" lang="en-US" sz="1770" kern="1200" baseline="0" dirty="0" smtClean="0">
                          <a:solidFill>
                            <a:schemeClr val="tx1"/>
                          </a:solidFill>
                          <a:effectLst/>
                          <a:latin typeface="Calibri" panose="020F0502020204030204" pitchFamily="34" charset="0"/>
                          <a:ea typeface="+mn-ea"/>
                          <a:cs typeface="+mn-cs"/>
                        </a:rPr>
                        <a:t>for further business investment.</a:t>
                      </a:r>
                    </a:p>
                    <a:p>
                      <a:pPr marL="342900" lvl="0" indent="-342900">
                        <a:buClr>
                          <a:srgbClr val="00B050"/>
                        </a:buClr>
                        <a:buFont typeface="Wingdings 3" panose="05040102010807070707" pitchFamily="18" charset="2"/>
                        <a:buChar char=""/>
                      </a:pPr>
                      <a:r>
                        <a:rPr kumimoji="0" lang="en-US" sz="1770" kern="1200" baseline="0" dirty="0" smtClean="0">
                          <a:solidFill>
                            <a:schemeClr val="tx1"/>
                          </a:solidFill>
                          <a:effectLst/>
                          <a:latin typeface="Calibri" panose="020F0502020204030204" pitchFamily="34" charset="0"/>
                          <a:ea typeface="+mn-ea"/>
                          <a:cs typeface="+mn-cs"/>
                        </a:rPr>
                        <a:t>Without profit the business is likely to close. Will a business try to make as much profit as possible? Probably but there are risks to this aim, putting up prices to increase profit can lower sales, other people will set up competition, which will reduce long term profits. A satisfactory level of profits means less hours and less stress.</a:t>
                      </a:r>
                    </a:p>
                  </a:txBody>
                  <a:tcPr/>
                </a:tc>
              </a:tr>
            </a:tbl>
          </a:graphicData>
        </a:graphic>
      </p:graphicFrame>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53</a:t>
            </a:r>
            <a:endParaRPr lang="en-GB" sz="2000" b="1"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1249893722"/>
              </p:ext>
            </p:extLst>
          </p:nvPr>
        </p:nvGraphicFramePr>
        <p:xfrm>
          <a:off x="6948264" y="1161875"/>
          <a:ext cx="1835893" cy="5419545"/>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630" baseline="0" dirty="0" smtClean="0">
                          <a:solidFill>
                            <a:srgbClr val="FF0000"/>
                          </a:solidFill>
                          <a:effectLst/>
                          <a:latin typeface="Arial" pitchFamily="34" charset="0"/>
                          <a:ea typeface="Times New Roman"/>
                          <a:cs typeface="Arial" pitchFamily="34" charset="0"/>
                        </a:rPr>
                        <a:t>What is SMART</a:t>
                      </a:r>
                    </a:p>
                    <a:p>
                      <a:pPr marL="177800" indent="-177800" algn="l">
                        <a:spcAft>
                          <a:spcPts val="600"/>
                        </a:spcAft>
                        <a:buFontTx/>
                        <a:buBlip>
                          <a:blip r:embed="rId3"/>
                        </a:buBlip>
                      </a:pPr>
                      <a:r>
                        <a:rPr lang="en-GB" sz="1630" baseline="0" dirty="0" smtClean="0">
                          <a:solidFill>
                            <a:schemeClr val="tx1"/>
                          </a:solidFill>
                          <a:effectLst/>
                          <a:latin typeface="Arial" pitchFamily="34" charset="0"/>
                          <a:ea typeface="Times New Roman"/>
                          <a:cs typeface="Arial" pitchFamily="34" charset="0"/>
                        </a:rPr>
                        <a:t>What is the difference between and Aim and an Objective</a:t>
                      </a:r>
                    </a:p>
                    <a:p>
                      <a:pPr marL="177800" indent="-177800" algn="l">
                        <a:spcAft>
                          <a:spcPts val="600"/>
                        </a:spcAft>
                        <a:buFontTx/>
                        <a:buBlip>
                          <a:blip r:embed="rId3"/>
                        </a:buBlip>
                      </a:pPr>
                      <a:r>
                        <a:rPr lang="en-GB" sz="1630" baseline="0" dirty="0" smtClean="0">
                          <a:solidFill>
                            <a:srgbClr val="FF0000"/>
                          </a:solidFill>
                          <a:effectLst/>
                          <a:latin typeface="Arial" pitchFamily="34" charset="0"/>
                          <a:ea typeface="Times New Roman"/>
                          <a:cs typeface="Arial" pitchFamily="34" charset="0"/>
                        </a:rPr>
                        <a:t>Why would Objectives change when a company merges</a:t>
                      </a:r>
                    </a:p>
                    <a:p>
                      <a:pPr marL="177800" indent="-177800" algn="l">
                        <a:spcAft>
                          <a:spcPts val="600"/>
                        </a:spcAft>
                        <a:buFontTx/>
                        <a:buBlip>
                          <a:blip r:embed="rId3"/>
                        </a:buBlip>
                      </a:pPr>
                      <a:r>
                        <a:rPr lang="en-GB" sz="1630" baseline="0" dirty="0" smtClean="0">
                          <a:solidFill>
                            <a:schemeClr val="tx1"/>
                          </a:solidFill>
                          <a:effectLst/>
                          <a:latin typeface="Arial" pitchFamily="34" charset="0"/>
                          <a:ea typeface="Times New Roman"/>
                          <a:cs typeface="Arial" pitchFamily="34" charset="0"/>
                        </a:rPr>
                        <a:t>What happens when Objectives are not met</a:t>
                      </a:r>
                    </a:p>
                    <a:p>
                      <a:pPr marL="177800" indent="-177800" algn="l">
                        <a:spcAft>
                          <a:spcPts val="600"/>
                        </a:spcAft>
                        <a:buFontTx/>
                        <a:buBlip>
                          <a:blip r:embed="rId3"/>
                        </a:buBlip>
                      </a:pPr>
                      <a:r>
                        <a:rPr lang="en-GB" sz="1630" baseline="0" dirty="0" smtClean="0">
                          <a:solidFill>
                            <a:srgbClr val="FF0000"/>
                          </a:solidFill>
                          <a:effectLst/>
                          <a:latin typeface="Arial" pitchFamily="34" charset="0"/>
                          <a:ea typeface="Times New Roman"/>
                          <a:cs typeface="Arial" pitchFamily="34" charset="0"/>
                        </a:rPr>
                        <a:t>How are objectives of a charity different from a private business.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6422540"/>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598050"/>
          </a:xfrm>
        </p:spPr>
        <p:txBody>
          <a:bodyPr>
            <a:noAutofit/>
          </a:bodyPr>
          <a:lstStyle/>
          <a:p>
            <a:r>
              <a:rPr lang="en-GB" sz="3300" dirty="0" smtClean="0"/>
              <a:t>1.5.1 – What objectives do Businesses set?</a:t>
            </a:r>
            <a:endParaRPr lang="en-GB" sz="33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768480137"/>
              </p:ext>
            </p:extLst>
          </p:nvPr>
        </p:nvGraphicFramePr>
        <p:xfrm>
          <a:off x="323528" y="1196752"/>
          <a:ext cx="6767207" cy="5314188"/>
        </p:xfrm>
        <a:graphic>
          <a:graphicData uri="http://schemas.openxmlformats.org/drawingml/2006/table">
            <a:tbl>
              <a:tblPr firstRow="1" bandRow="1">
                <a:tableStyleId>{2D5ABB26-0587-4C30-8999-92F81FD0307C}</a:tableStyleId>
              </a:tblPr>
              <a:tblGrid>
                <a:gridCol w="6767207"/>
              </a:tblGrid>
              <a:tr h="5184576">
                <a:tc>
                  <a:txBody>
                    <a:bodyPr/>
                    <a:lstStyle/>
                    <a:p>
                      <a:pPr marL="346075" lvl="0" indent="-346075">
                        <a:buClr>
                          <a:srgbClr val="00B050"/>
                        </a:buClr>
                        <a:buFont typeface="+mj-lt"/>
                        <a:buAutoNum type="arabicParenR" startAt="3"/>
                        <a:tabLst/>
                      </a:pPr>
                      <a:r>
                        <a:rPr kumimoji="0" lang="en-US" sz="1490" b="1" kern="1200" baseline="0" dirty="0" smtClean="0">
                          <a:solidFill>
                            <a:schemeClr val="tx1"/>
                          </a:solidFill>
                          <a:effectLst/>
                          <a:latin typeface="Calibri" panose="020F0502020204030204" pitchFamily="34" charset="0"/>
                          <a:ea typeface="+mn-ea"/>
                          <a:cs typeface="+mn-cs"/>
                        </a:rPr>
                        <a:t>Returns to Shareholders </a:t>
                      </a:r>
                      <a:r>
                        <a:rPr kumimoji="0" lang="en-US" sz="1490" kern="1200" baseline="0" dirty="0" smtClean="0">
                          <a:solidFill>
                            <a:schemeClr val="tx1"/>
                          </a:solidFill>
                          <a:effectLst/>
                          <a:latin typeface="Calibri" panose="020F0502020204030204" pitchFamily="34" charset="0"/>
                          <a:ea typeface="+mn-ea"/>
                          <a:cs typeface="+mn-cs"/>
                        </a:rPr>
                        <a:t>– </a:t>
                      </a:r>
                    </a:p>
                    <a:p>
                      <a:pPr marL="342900" lvl="0" indent="-342900">
                        <a:buClr>
                          <a:srgbClr val="00B050"/>
                        </a:buClr>
                        <a:buFont typeface="Wingdings 3" panose="05040102010807070707" pitchFamily="18" charset="2"/>
                        <a:buChar char=""/>
                      </a:pPr>
                      <a:r>
                        <a:rPr kumimoji="0" lang="en-US" sz="1490" kern="1200" baseline="0" dirty="0" smtClean="0">
                          <a:solidFill>
                            <a:schemeClr val="tx1"/>
                          </a:solidFill>
                          <a:effectLst/>
                          <a:latin typeface="Calibri" panose="020F0502020204030204" pitchFamily="34" charset="0"/>
                          <a:ea typeface="+mn-ea"/>
                          <a:cs typeface="+mn-cs"/>
                        </a:rPr>
                        <a:t>Shareholders own limited companies and the managers will often set the objective of ‘increasing returns to shareholders’ in order to discourage shareholders from selling their shares, therefor helping managers keep their jobs.</a:t>
                      </a:r>
                    </a:p>
                    <a:p>
                      <a:pPr marL="342900" lvl="0" indent="-342900">
                        <a:buClr>
                          <a:srgbClr val="00B050"/>
                        </a:buClr>
                        <a:buFont typeface="Wingdings 3" panose="05040102010807070707" pitchFamily="18" charset="2"/>
                        <a:buChar char=""/>
                      </a:pPr>
                      <a:r>
                        <a:rPr kumimoji="0" lang="en-US" sz="1490" kern="1200" baseline="0" dirty="0" smtClean="0">
                          <a:solidFill>
                            <a:schemeClr val="tx1"/>
                          </a:solidFill>
                          <a:effectLst/>
                          <a:latin typeface="Calibri" panose="020F0502020204030204" pitchFamily="34" charset="0"/>
                          <a:ea typeface="+mn-ea"/>
                          <a:cs typeface="+mn-cs"/>
                        </a:rPr>
                        <a:t>Returns to shareholders are increased in two ways:</a:t>
                      </a:r>
                    </a:p>
                    <a:p>
                      <a:pPr marL="519113" lvl="0" indent="-231775">
                        <a:buClr>
                          <a:srgbClr val="00B050"/>
                        </a:buClr>
                        <a:buFont typeface="Arial" panose="020B0604020202020204" pitchFamily="34" charset="0"/>
                        <a:buChar char="•"/>
                      </a:pPr>
                      <a:r>
                        <a:rPr kumimoji="0" lang="en-US" sz="1490" b="1" kern="1200" baseline="0" dirty="0" smtClean="0">
                          <a:solidFill>
                            <a:schemeClr val="tx1"/>
                          </a:solidFill>
                          <a:effectLst/>
                          <a:latin typeface="Calibri" panose="020F0502020204030204" pitchFamily="34" charset="0"/>
                          <a:ea typeface="+mn-ea"/>
                          <a:cs typeface="+mn-cs"/>
                        </a:rPr>
                        <a:t>Increasing profit</a:t>
                      </a:r>
                      <a:r>
                        <a:rPr kumimoji="0" lang="en-US" sz="1490" b="0" kern="1200" baseline="0" dirty="0" smtClean="0">
                          <a:solidFill>
                            <a:schemeClr val="tx1"/>
                          </a:solidFill>
                          <a:effectLst/>
                          <a:latin typeface="Calibri" panose="020F0502020204030204" pitchFamily="34" charset="0"/>
                          <a:ea typeface="+mn-ea"/>
                          <a:cs typeface="+mn-cs"/>
                        </a:rPr>
                        <a:t> and the share of the profit paid to the shareholders as dividends.</a:t>
                      </a:r>
                    </a:p>
                    <a:p>
                      <a:pPr marL="519113" lvl="0" indent="-231775">
                        <a:buClr>
                          <a:srgbClr val="00B050"/>
                        </a:buClr>
                        <a:buFont typeface="Arial" panose="020B0604020202020204" pitchFamily="34" charset="0"/>
                        <a:buChar char="•"/>
                      </a:pPr>
                      <a:r>
                        <a:rPr kumimoji="0" lang="en-US" sz="1490" b="1" kern="1200" baseline="0" dirty="0" smtClean="0">
                          <a:solidFill>
                            <a:schemeClr val="tx1"/>
                          </a:solidFill>
                          <a:effectLst/>
                          <a:latin typeface="Calibri" panose="020F0502020204030204" pitchFamily="34" charset="0"/>
                          <a:ea typeface="+mn-ea"/>
                          <a:cs typeface="+mn-cs"/>
                        </a:rPr>
                        <a:t>Increasing share price – </a:t>
                      </a:r>
                      <a:r>
                        <a:rPr kumimoji="0" lang="en-US" sz="1490" b="0" kern="1200" baseline="0" dirty="0" smtClean="0">
                          <a:solidFill>
                            <a:schemeClr val="tx1"/>
                          </a:solidFill>
                          <a:effectLst/>
                          <a:latin typeface="Calibri" panose="020F0502020204030204" pitchFamily="34" charset="0"/>
                          <a:ea typeface="+mn-ea"/>
                          <a:cs typeface="+mn-cs"/>
                        </a:rPr>
                        <a:t>managers can try to achieve this by making profits and by putting plans in place that gives the business a good chance of growth and future higher profits.</a:t>
                      </a:r>
                    </a:p>
                    <a:p>
                      <a:pPr marL="342900" lvl="0" indent="-342900">
                        <a:buClr>
                          <a:srgbClr val="00B050"/>
                        </a:buClr>
                        <a:buFont typeface="+mj-lt"/>
                        <a:buAutoNum type="arabicParenR" startAt="4"/>
                      </a:pPr>
                      <a:r>
                        <a:rPr kumimoji="0" lang="en-US" sz="1490" b="1" kern="1200" baseline="0" dirty="0" smtClean="0">
                          <a:solidFill>
                            <a:schemeClr val="tx1"/>
                          </a:solidFill>
                          <a:effectLst/>
                          <a:latin typeface="Calibri" panose="020F0502020204030204" pitchFamily="34" charset="0"/>
                          <a:ea typeface="+mn-ea"/>
                          <a:cs typeface="+mn-cs"/>
                        </a:rPr>
                        <a:t>Growth</a:t>
                      </a:r>
                    </a:p>
                    <a:p>
                      <a:pPr marL="285750" lvl="0" indent="-285750">
                        <a:buClr>
                          <a:srgbClr val="00B050"/>
                        </a:buClr>
                        <a:buFont typeface="Wingdings 3" panose="05040102010807070707" pitchFamily="18" charset="2"/>
                        <a:buChar char=""/>
                      </a:pPr>
                      <a:r>
                        <a:rPr kumimoji="0" lang="en-US" sz="1490" b="0" kern="1200" baseline="0" dirty="0" smtClean="0">
                          <a:solidFill>
                            <a:schemeClr val="tx1"/>
                          </a:solidFill>
                          <a:effectLst/>
                          <a:latin typeface="Calibri" panose="020F0502020204030204" pitchFamily="34" charset="0"/>
                          <a:ea typeface="+mn-ea"/>
                          <a:cs typeface="+mn-cs"/>
                        </a:rPr>
                        <a:t>The owners and managers of a business may aim for growth in the size of the business – often measured by value of sales or output - for a number of reasons:</a:t>
                      </a:r>
                    </a:p>
                    <a:p>
                      <a:pPr marL="519113" lvl="0" indent="-234950">
                        <a:buClr>
                          <a:srgbClr val="00B050"/>
                        </a:buClr>
                        <a:buFont typeface="Arial" panose="020B0604020202020204" pitchFamily="34" charset="0"/>
                        <a:buChar char="•"/>
                      </a:pPr>
                      <a:r>
                        <a:rPr kumimoji="0" lang="en-US" sz="1490" b="0" kern="1200" baseline="0" dirty="0" smtClean="0">
                          <a:solidFill>
                            <a:schemeClr val="tx1"/>
                          </a:solidFill>
                          <a:effectLst/>
                          <a:latin typeface="Calibri" panose="020F0502020204030204" pitchFamily="34" charset="0"/>
                          <a:ea typeface="+mn-ea"/>
                          <a:cs typeface="+mn-cs"/>
                        </a:rPr>
                        <a:t>To make jobs more secure if the business is larger</a:t>
                      </a:r>
                    </a:p>
                    <a:p>
                      <a:pPr marL="519113" lvl="0" indent="-234950">
                        <a:buClr>
                          <a:srgbClr val="00B050"/>
                        </a:buClr>
                        <a:buFont typeface="Arial" panose="020B0604020202020204" pitchFamily="34" charset="0"/>
                        <a:buChar char="•"/>
                      </a:pPr>
                      <a:r>
                        <a:rPr kumimoji="0" lang="en-US" sz="1490" b="0" kern="1200" baseline="0" dirty="0" smtClean="0">
                          <a:solidFill>
                            <a:schemeClr val="tx1"/>
                          </a:solidFill>
                          <a:effectLst/>
                          <a:latin typeface="Calibri" panose="020F0502020204030204" pitchFamily="34" charset="0"/>
                          <a:ea typeface="+mn-ea"/>
                          <a:cs typeface="+mn-cs"/>
                        </a:rPr>
                        <a:t>To increase manager’s salaries and status as the business grows.</a:t>
                      </a:r>
                    </a:p>
                    <a:p>
                      <a:pPr marL="519113" lvl="0" indent="-234950">
                        <a:buClr>
                          <a:srgbClr val="00B050"/>
                        </a:buClr>
                        <a:buFont typeface="Arial" panose="020B0604020202020204" pitchFamily="34" charset="0"/>
                        <a:buChar char="•"/>
                      </a:pPr>
                      <a:r>
                        <a:rPr kumimoji="0" lang="en-US" sz="1490" b="0" kern="1200" baseline="0" dirty="0" smtClean="0">
                          <a:solidFill>
                            <a:schemeClr val="tx1"/>
                          </a:solidFill>
                          <a:effectLst/>
                          <a:latin typeface="Calibri" panose="020F0502020204030204" pitchFamily="34" charset="0"/>
                          <a:ea typeface="+mn-ea"/>
                          <a:cs typeface="+mn-cs"/>
                        </a:rPr>
                        <a:t>To open up new possibilities and help to spread the risks of the business by moving into new products and markets.</a:t>
                      </a:r>
                    </a:p>
                    <a:p>
                      <a:pPr marL="519113" lvl="0" indent="-234950">
                        <a:buClr>
                          <a:srgbClr val="00B050"/>
                        </a:buClr>
                        <a:buFont typeface="Arial" panose="020B0604020202020204" pitchFamily="34" charset="0"/>
                        <a:buChar char="•"/>
                      </a:pPr>
                      <a:r>
                        <a:rPr kumimoji="0" lang="en-US" sz="1490" b="0" kern="1200" baseline="0" dirty="0" smtClean="0">
                          <a:solidFill>
                            <a:schemeClr val="tx1"/>
                          </a:solidFill>
                          <a:effectLst/>
                          <a:latin typeface="Calibri" panose="020F0502020204030204" pitchFamily="34" charset="0"/>
                          <a:ea typeface="+mn-ea"/>
                          <a:cs typeface="+mn-cs"/>
                        </a:rPr>
                        <a:t>To obtain a higher market share from growth in sales</a:t>
                      </a:r>
                    </a:p>
                    <a:p>
                      <a:pPr marL="519113" lvl="0" indent="-234950">
                        <a:buClr>
                          <a:srgbClr val="00B050"/>
                        </a:buClr>
                        <a:buFont typeface="Arial" panose="020B0604020202020204" pitchFamily="34" charset="0"/>
                        <a:buChar char="•"/>
                      </a:pPr>
                      <a:r>
                        <a:rPr kumimoji="0" lang="en-US" sz="1490" b="0" kern="1200" baseline="0" dirty="0" smtClean="0">
                          <a:solidFill>
                            <a:schemeClr val="tx1"/>
                          </a:solidFill>
                          <a:effectLst/>
                          <a:latin typeface="Calibri" panose="020F0502020204030204" pitchFamily="34" charset="0"/>
                          <a:ea typeface="+mn-ea"/>
                          <a:cs typeface="+mn-cs"/>
                        </a:rPr>
                        <a:t>To obtain cost advantages, called economies of scale, from business expansion.</a:t>
                      </a:r>
                    </a:p>
                    <a:p>
                      <a:pPr marL="342900" lvl="0" indent="-342900">
                        <a:buClr>
                          <a:srgbClr val="00B050"/>
                        </a:buClr>
                        <a:buFont typeface="Wingdings 3" panose="05040102010807070707" pitchFamily="18" charset="2"/>
                        <a:buChar char=""/>
                      </a:pPr>
                      <a:r>
                        <a:rPr kumimoji="0" lang="en-US" sz="1490" b="0" kern="1200" baseline="0" dirty="0" smtClean="0">
                          <a:solidFill>
                            <a:schemeClr val="tx1"/>
                          </a:solidFill>
                          <a:effectLst/>
                          <a:latin typeface="Calibri" panose="020F0502020204030204" pitchFamily="34" charset="0"/>
                          <a:ea typeface="+mn-ea"/>
                          <a:cs typeface="+mn-cs"/>
                        </a:rPr>
                        <a:t>Growth will only be achieved if the customers are satisfied with the products or services provided, therefor putting customers needs as a high priority is a necessary objective.</a:t>
                      </a:r>
                    </a:p>
                  </a:txBody>
                  <a:tcPr/>
                </a:tc>
              </a:tr>
            </a:tbl>
          </a:graphicData>
        </a:graphic>
      </p:graphicFrame>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54</a:t>
            </a:r>
            <a:endParaRPr lang="en-GB" sz="2000" b="1"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1962743164"/>
              </p:ext>
            </p:extLst>
          </p:nvPr>
        </p:nvGraphicFramePr>
        <p:xfrm>
          <a:off x="7090735" y="1161875"/>
          <a:ext cx="1693423" cy="5199709"/>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693423"/>
              </a:tblGrid>
              <a:tr h="322909">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is SMART</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What is the difference between and Aim and an Objective</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Why would Objectives change when a company merges</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What happens when Objectives are not met</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are objectives of a charity different from a private business.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99920" y="1196753"/>
            <a:ext cx="1541226" cy="2738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4584687"/>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598050"/>
          </a:xfrm>
        </p:spPr>
        <p:txBody>
          <a:bodyPr>
            <a:noAutofit/>
          </a:bodyPr>
          <a:lstStyle/>
          <a:p>
            <a:r>
              <a:rPr lang="en-GB" sz="3300" dirty="0" smtClean="0"/>
              <a:t>1.5.1 – What objectives do Businesses set?</a:t>
            </a:r>
            <a:endParaRPr lang="en-GB" sz="33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724113480"/>
              </p:ext>
            </p:extLst>
          </p:nvPr>
        </p:nvGraphicFramePr>
        <p:xfrm>
          <a:off x="323528" y="1196752"/>
          <a:ext cx="6767207" cy="5184576"/>
        </p:xfrm>
        <a:graphic>
          <a:graphicData uri="http://schemas.openxmlformats.org/drawingml/2006/table">
            <a:tbl>
              <a:tblPr firstRow="1" bandRow="1">
                <a:tableStyleId>{2D5ABB26-0587-4C30-8999-92F81FD0307C}</a:tableStyleId>
              </a:tblPr>
              <a:tblGrid>
                <a:gridCol w="6767207"/>
              </a:tblGrid>
              <a:tr h="5184576">
                <a:tc>
                  <a:txBody>
                    <a:bodyPr/>
                    <a:lstStyle/>
                    <a:p>
                      <a:pPr marL="346075" lvl="0" indent="-346075">
                        <a:buClr>
                          <a:srgbClr val="00B050"/>
                        </a:buClr>
                        <a:buFont typeface="+mj-lt"/>
                        <a:buAutoNum type="arabicParenR" startAt="5"/>
                        <a:tabLst/>
                      </a:pPr>
                      <a:r>
                        <a:rPr kumimoji="0" lang="en-US" sz="1550" b="1" kern="1200" baseline="0" dirty="0" smtClean="0">
                          <a:solidFill>
                            <a:schemeClr val="tx1"/>
                          </a:solidFill>
                          <a:effectLst/>
                          <a:latin typeface="Calibri" panose="020F0502020204030204" pitchFamily="34" charset="0"/>
                          <a:ea typeface="+mn-ea"/>
                          <a:cs typeface="+mn-cs"/>
                        </a:rPr>
                        <a:t>Market Share </a:t>
                      </a:r>
                      <a:r>
                        <a:rPr kumimoji="0" lang="en-US" sz="1550" kern="1200" baseline="0" dirty="0" smtClean="0">
                          <a:solidFill>
                            <a:schemeClr val="tx1"/>
                          </a:solidFill>
                          <a:effectLst/>
                          <a:latin typeface="Calibri" panose="020F0502020204030204" pitchFamily="34" charset="0"/>
                          <a:ea typeface="+mn-ea"/>
                          <a:cs typeface="+mn-cs"/>
                        </a:rPr>
                        <a:t>– </a:t>
                      </a:r>
                    </a:p>
                    <a:p>
                      <a:pPr marL="342900" lvl="0" indent="-342900">
                        <a:spcAft>
                          <a:spcPts val="600"/>
                        </a:spcAft>
                        <a:buClr>
                          <a:srgbClr val="00B050"/>
                        </a:buClr>
                        <a:buFont typeface="Wingdings 3" panose="05040102010807070707" pitchFamily="18" charset="2"/>
                        <a:buChar char=""/>
                      </a:pPr>
                      <a:r>
                        <a:rPr kumimoji="0" lang="en-US" sz="1550" kern="1200" baseline="0" dirty="0" smtClean="0">
                          <a:solidFill>
                            <a:schemeClr val="tx1"/>
                          </a:solidFill>
                          <a:effectLst/>
                          <a:latin typeface="Calibri" panose="020F0502020204030204" pitchFamily="34" charset="0"/>
                          <a:ea typeface="+mn-ea"/>
                          <a:cs typeface="+mn-cs"/>
                        </a:rPr>
                        <a:t>If the total value of sales in a market is $100m in one year and Company A</a:t>
                      </a:r>
                      <a:r>
                        <a:rPr kumimoji="0" lang="en-US" sz="1550" b="0" kern="1200" baseline="0" dirty="0" smtClean="0">
                          <a:solidFill>
                            <a:schemeClr val="tx1"/>
                          </a:solidFill>
                          <a:effectLst/>
                          <a:latin typeface="Calibri" panose="020F0502020204030204" pitchFamily="34" charset="0"/>
                          <a:ea typeface="+mn-ea"/>
                          <a:cs typeface="+mn-cs"/>
                        </a:rPr>
                        <a:t> sold $20m, then Company A’s </a:t>
                      </a:r>
                      <a:r>
                        <a:rPr kumimoji="0" lang="en-US" sz="1550" b="1" kern="1200" baseline="0" dirty="0" smtClean="0">
                          <a:solidFill>
                            <a:schemeClr val="tx1"/>
                          </a:solidFill>
                          <a:effectLst/>
                          <a:latin typeface="Calibri" panose="020F0502020204030204" pitchFamily="34" charset="0"/>
                          <a:ea typeface="+mn-ea"/>
                          <a:cs typeface="+mn-cs"/>
                        </a:rPr>
                        <a:t>Market Share</a:t>
                      </a:r>
                      <a:r>
                        <a:rPr kumimoji="0" lang="en-US" sz="1550" b="0" kern="1200" baseline="0" dirty="0" smtClean="0">
                          <a:solidFill>
                            <a:schemeClr val="tx1"/>
                          </a:solidFill>
                          <a:effectLst/>
                          <a:latin typeface="Calibri" panose="020F0502020204030204" pitchFamily="34" charset="0"/>
                          <a:ea typeface="+mn-ea"/>
                          <a:cs typeface="+mn-cs"/>
                        </a:rPr>
                        <a:t> is 20%.</a:t>
                      </a:r>
                    </a:p>
                    <a:p>
                      <a:pPr marL="0" lvl="0" indent="0" algn="ctr">
                        <a:lnSpc>
                          <a:spcPts val="700"/>
                        </a:lnSpc>
                        <a:buClr>
                          <a:srgbClr val="00B050"/>
                        </a:buClr>
                        <a:buFont typeface="Wingdings 3" panose="05040102010807070707" pitchFamily="18" charset="2"/>
                        <a:buNone/>
                      </a:pPr>
                      <a:r>
                        <a:rPr kumimoji="0" lang="en-US" sz="1550" b="1" u="none" kern="1200" baseline="0" dirty="0" smtClean="0">
                          <a:solidFill>
                            <a:srgbClr val="FF0000"/>
                          </a:solidFill>
                          <a:effectLst/>
                          <a:latin typeface="Calibri" panose="020F0502020204030204" pitchFamily="34" charset="0"/>
                          <a:ea typeface="+mn-ea"/>
                          <a:cs typeface="+mn-cs"/>
                        </a:rPr>
                        <a:t>                      </a:t>
                      </a:r>
                      <a:r>
                        <a:rPr kumimoji="0" lang="en-US" sz="1550" b="1" u="sng" kern="1200" baseline="0" dirty="0" smtClean="0">
                          <a:solidFill>
                            <a:srgbClr val="FF0000"/>
                          </a:solidFill>
                          <a:effectLst/>
                          <a:latin typeface="Calibri" panose="020F0502020204030204" pitchFamily="34" charset="0"/>
                          <a:ea typeface="+mn-ea"/>
                          <a:cs typeface="+mn-cs"/>
                        </a:rPr>
                        <a:t>Company Sales</a:t>
                      </a:r>
                    </a:p>
                    <a:p>
                      <a:pPr marL="0" lvl="0" indent="0" algn="ctr">
                        <a:lnSpc>
                          <a:spcPts val="700"/>
                        </a:lnSpc>
                        <a:buClr>
                          <a:srgbClr val="00B050"/>
                        </a:buClr>
                        <a:buFont typeface="Wingdings 3" panose="05040102010807070707" pitchFamily="18" charset="2"/>
                        <a:buNone/>
                      </a:pPr>
                      <a:r>
                        <a:rPr kumimoji="0" lang="en-US" sz="1550" b="1" kern="1200" baseline="0" dirty="0" smtClean="0">
                          <a:solidFill>
                            <a:srgbClr val="FF0000"/>
                          </a:solidFill>
                          <a:effectLst/>
                          <a:latin typeface="Calibri" panose="020F0502020204030204" pitchFamily="34" charset="0"/>
                          <a:ea typeface="+mn-ea"/>
                          <a:cs typeface="+mn-cs"/>
                        </a:rPr>
                        <a:t>Market Share %  =                                     X 100</a:t>
                      </a:r>
                    </a:p>
                    <a:p>
                      <a:pPr marL="0" lvl="0" indent="0" algn="ctr">
                        <a:lnSpc>
                          <a:spcPts val="700"/>
                        </a:lnSpc>
                        <a:buClr>
                          <a:srgbClr val="00B050"/>
                        </a:buClr>
                        <a:buFont typeface="Wingdings 3" panose="05040102010807070707" pitchFamily="18" charset="2"/>
                        <a:buNone/>
                      </a:pPr>
                      <a:r>
                        <a:rPr kumimoji="0" lang="en-US" sz="1550" b="1" kern="1200" baseline="0" dirty="0" smtClean="0">
                          <a:solidFill>
                            <a:srgbClr val="FF0000"/>
                          </a:solidFill>
                          <a:effectLst/>
                          <a:latin typeface="Calibri" panose="020F0502020204030204" pitchFamily="34" charset="0"/>
                          <a:ea typeface="+mn-ea"/>
                          <a:cs typeface="+mn-cs"/>
                        </a:rPr>
                        <a:t>                      Total Market Sales</a:t>
                      </a:r>
                    </a:p>
                    <a:p>
                      <a:pPr marL="285750" lvl="0" indent="-285750" algn="l">
                        <a:buClr>
                          <a:srgbClr val="00B050"/>
                        </a:buClr>
                        <a:buFont typeface="Wingdings 3" panose="05040102010807070707" pitchFamily="18" charset="2"/>
                        <a:buChar char=""/>
                      </a:pPr>
                      <a:r>
                        <a:rPr kumimoji="0" lang="en-US" sz="1550" b="0" kern="1200" baseline="0" dirty="0" smtClean="0">
                          <a:solidFill>
                            <a:schemeClr val="tx1"/>
                          </a:solidFill>
                          <a:effectLst/>
                          <a:latin typeface="Calibri" panose="020F0502020204030204" pitchFamily="34" charset="0"/>
                          <a:ea typeface="+mn-ea"/>
                          <a:cs typeface="+mn-cs"/>
                        </a:rPr>
                        <a:t>Increased market share gives a business:</a:t>
                      </a:r>
                    </a:p>
                    <a:p>
                      <a:pPr marL="568325" lvl="0" indent="-285750" algn="l">
                        <a:buClr>
                          <a:srgbClr val="00B050"/>
                        </a:buClr>
                        <a:buFont typeface="Arial" panose="020B0604020202020204" pitchFamily="34" charset="0"/>
                        <a:buChar char="•"/>
                        <a:tabLst/>
                      </a:pPr>
                      <a:r>
                        <a:rPr kumimoji="0" lang="en-US" sz="1550" b="0" kern="1200" baseline="0" dirty="0" smtClean="0">
                          <a:solidFill>
                            <a:schemeClr val="tx1"/>
                          </a:solidFill>
                          <a:effectLst/>
                          <a:latin typeface="Calibri" panose="020F0502020204030204" pitchFamily="34" charset="0"/>
                          <a:ea typeface="+mn-ea"/>
                          <a:cs typeface="+mn-cs"/>
                        </a:rPr>
                        <a:t>Good Publicity, as they could claim to be “the most popular’</a:t>
                      </a:r>
                    </a:p>
                    <a:p>
                      <a:pPr marL="568325" lvl="0" indent="-285750" algn="l">
                        <a:buClr>
                          <a:srgbClr val="00B050"/>
                        </a:buClr>
                        <a:buFont typeface="Arial" panose="020B0604020202020204" pitchFamily="34" charset="0"/>
                        <a:buChar char="•"/>
                        <a:tabLst/>
                      </a:pPr>
                      <a:r>
                        <a:rPr kumimoji="0" lang="en-US" sz="1550" b="0" kern="1200" baseline="0" dirty="0" smtClean="0">
                          <a:solidFill>
                            <a:schemeClr val="tx1"/>
                          </a:solidFill>
                          <a:effectLst/>
                          <a:latin typeface="Calibri" panose="020F0502020204030204" pitchFamily="34" charset="0"/>
                          <a:ea typeface="+mn-ea"/>
                          <a:cs typeface="+mn-cs"/>
                        </a:rPr>
                        <a:t>Increased influence over suppliers, as they will be keen to sell to a business that is becoming relatively larger than others in the business</a:t>
                      </a:r>
                    </a:p>
                    <a:p>
                      <a:pPr marL="568325" lvl="0" indent="-285750" algn="l">
                        <a:buClr>
                          <a:srgbClr val="00B050"/>
                        </a:buClr>
                        <a:buFont typeface="Arial" panose="020B0604020202020204" pitchFamily="34" charset="0"/>
                        <a:buChar char="•"/>
                        <a:tabLst/>
                      </a:pPr>
                      <a:r>
                        <a:rPr kumimoji="0" lang="en-US" sz="1550" b="0" kern="1200" baseline="0" dirty="0" smtClean="0">
                          <a:solidFill>
                            <a:schemeClr val="tx1"/>
                          </a:solidFill>
                          <a:effectLst/>
                          <a:latin typeface="Calibri" panose="020F0502020204030204" pitchFamily="34" charset="0"/>
                          <a:ea typeface="+mn-ea"/>
                          <a:cs typeface="+mn-cs"/>
                        </a:rPr>
                        <a:t>Increased influence over customers (e/g/ setting prices)</a:t>
                      </a:r>
                    </a:p>
                    <a:p>
                      <a:pPr marL="342900" lvl="0" indent="-342900">
                        <a:buClr>
                          <a:srgbClr val="00B050"/>
                        </a:buClr>
                        <a:buFont typeface="+mj-lt"/>
                        <a:buAutoNum type="arabicParenR" startAt="6"/>
                      </a:pPr>
                      <a:r>
                        <a:rPr kumimoji="0" lang="en-US" sz="1550" b="1" kern="1200" baseline="0" dirty="0" smtClean="0">
                          <a:solidFill>
                            <a:schemeClr val="tx1"/>
                          </a:solidFill>
                          <a:effectLst/>
                          <a:latin typeface="Calibri" panose="020F0502020204030204" pitchFamily="34" charset="0"/>
                          <a:ea typeface="+mn-ea"/>
                          <a:cs typeface="+mn-cs"/>
                        </a:rPr>
                        <a:t>Providing a Service to Society - </a:t>
                      </a:r>
                    </a:p>
                    <a:p>
                      <a:pPr marL="285750" lvl="0" indent="-285750">
                        <a:buClr>
                          <a:srgbClr val="00B050"/>
                        </a:buClr>
                        <a:buFont typeface="Wingdings 3" panose="05040102010807070707" pitchFamily="18" charset="2"/>
                        <a:buChar char=""/>
                      </a:pPr>
                      <a:r>
                        <a:rPr kumimoji="0" lang="en-US" sz="1550" b="1" kern="1200" baseline="0" dirty="0" smtClean="0">
                          <a:solidFill>
                            <a:schemeClr val="tx1"/>
                          </a:solidFill>
                          <a:effectLst/>
                          <a:latin typeface="Calibri" panose="020F0502020204030204" pitchFamily="34" charset="0"/>
                          <a:ea typeface="+mn-ea"/>
                          <a:cs typeface="+mn-cs"/>
                        </a:rPr>
                        <a:t>Social Enterprises</a:t>
                      </a:r>
                      <a:r>
                        <a:rPr kumimoji="0" lang="en-US" sz="1550" b="0" kern="1200" baseline="0" dirty="0" smtClean="0">
                          <a:solidFill>
                            <a:schemeClr val="tx1"/>
                          </a:solidFill>
                          <a:effectLst/>
                          <a:latin typeface="Calibri" panose="020F0502020204030204" pitchFamily="34" charset="0"/>
                          <a:ea typeface="+mn-ea"/>
                          <a:cs typeface="+mn-cs"/>
                        </a:rPr>
                        <a:t> are operated by private individuals within the private sector but they do not have profit as an objective. The people operating the social enterprise often set </a:t>
                      </a:r>
                      <a:r>
                        <a:rPr kumimoji="0" lang="en-US" sz="1550" b="1" kern="1200" baseline="0" dirty="0" smtClean="0">
                          <a:solidFill>
                            <a:schemeClr val="tx1"/>
                          </a:solidFill>
                          <a:effectLst/>
                          <a:latin typeface="Calibri" panose="020F0502020204030204" pitchFamily="34" charset="0"/>
                          <a:ea typeface="+mn-ea"/>
                          <a:cs typeface="+mn-cs"/>
                        </a:rPr>
                        <a:t>three </a:t>
                      </a:r>
                      <a:r>
                        <a:rPr kumimoji="0" lang="en-US" sz="1550" b="0" kern="1200" baseline="0" dirty="0" smtClean="0">
                          <a:solidFill>
                            <a:schemeClr val="tx1"/>
                          </a:solidFill>
                          <a:effectLst/>
                          <a:latin typeface="Calibri" panose="020F0502020204030204" pitchFamily="34" charset="0"/>
                          <a:ea typeface="+mn-ea"/>
                          <a:cs typeface="+mn-cs"/>
                        </a:rPr>
                        <a:t>objectives for the business</a:t>
                      </a:r>
                      <a:r>
                        <a:rPr kumimoji="0" lang="en-US" sz="1550" b="1" kern="1200" baseline="0" dirty="0" smtClean="0">
                          <a:solidFill>
                            <a:schemeClr val="tx1"/>
                          </a:solidFill>
                          <a:effectLst/>
                          <a:latin typeface="Calibri" panose="020F0502020204030204" pitchFamily="34" charset="0"/>
                          <a:ea typeface="+mn-ea"/>
                          <a:cs typeface="+mn-cs"/>
                        </a:rPr>
                        <a:t>:</a:t>
                      </a:r>
                    </a:p>
                    <a:p>
                      <a:pPr marL="285750" lvl="0" indent="-285750">
                        <a:buClr>
                          <a:srgbClr val="00B050"/>
                        </a:buClr>
                        <a:buFont typeface="Wingdings 3" panose="05040102010807070707" pitchFamily="18" charset="2"/>
                        <a:buChar char=""/>
                      </a:pPr>
                      <a:r>
                        <a:rPr kumimoji="0" lang="en-US" sz="1550" b="1" kern="1200" baseline="0" dirty="0" smtClean="0">
                          <a:solidFill>
                            <a:schemeClr val="tx1"/>
                          </a:solidFill>
                          <a:effectLst/>
                          <a:latin typeface="Calibri" panose="020F0502020204030204" pitchFamily="34" charset="0"/>
                          <a:ea typeface="+mn-ea"/>
                          <a:cs typeface="+mn-cs"/>
                        </a:rPr>
                        <a:t>Social – </a:t>
                      </a:r>
                      <a:r>
                        <a:rPr kumimoji="0" lang="en-US" sz="1550" b="0" kern="1200" baseline="0" dirty="0" smtClean="0">
                          <a:solidFill>
                            <a:schemeClr val="tx1"/>
                          </a:solidFill>
                          <a:effectLst/>
                          <a:latin typeface="Calibri" panose="020F0502020204030204" pitchFamily="34" charset="0"/>
                          <a:ea typeface="+mn-ea"/>
                          <a:cs typeface="+mn-cs"/>
                        </a:rPr>
                        <a:t>to provide jobs and support for disadvantaged groups in society, such as the disables or homeless.</a:t>
                      </a:r>
                      <a:endParaRPr kumimoji="0" lang="en-US" sz="1550" b="1" kern="1200" baseline="0" dirty="0" smtClean="0">
                        <a:solidFill>
                          <a:schemeClr val="tx1"/>
                        </a:solidFill>
                        <a:effectLst/>
                        <a:latin typeface="Calibri" panose="020F0502020204030204" pitchFamily="34" charset="0"/>
                        <a:ea typeface="+mn-ea"/>
                        <a:cs typeface="+mn-cs"/>
                      </a:endParaRPr>
                    </a:p>
                    <a:p>
                      <a:pPr marL="285750" lvl="0" indent="-285750">
                        <a:buClr>
                          <a:srgbClr val="00B050"/>
                        </a:buClr>
                        <a:buFont typeface="Wingdings 3" panose="05040102010807070707" pitchFamily="18" charset="2"/>
                        <a:buChar char=""/>
                      </a:pPr>
                      <a:r>
                        <a:rPr kumimoji="0" lang="en-US" sz="1550" b="1" kern="1200" baseline="0" dirty="0" smtClean="0">
                          <a:solidFill>
                            <a:schemeClr val="tx1"/>
                          </a:solidFill>
                          <a:effectLst/>
                          <a:latin typeface="Calibri" panose="020F0502020204030204" pitchFamily="34" charset="0"/>
                          <a:ea typeface="+mn-ea"/>
                          <a:cs typeface="+mn-cs"/>
                        </a:rPr>
                        <a:t>Environmental – </a:t>
                      </a:r>
                      <a:r>
                        <a:rPr kumimoji="0" lang="en-US" sz="1550" b="0" kern="1200" baseline="0" dirty="0" smtClean="0">
                          <a:solidFill>
                            <a:schemeClr val="tx1"/>
                          </a:solidFill>
                          <a:effectLst/>
                          <a:latin typeface="Calibri" panose="020F0502020204030204" pitchFamily="34" charset="0"/>
                          <a:ea typeface="+mn-ea"/>
                          <a:cs typeface="+mn-cs"/>
                        </a:rPr>
                        <a:t>to protect and clean the environment</a:t>
                      </a:r>
                    </a:p>
                    <a:p>
                      <a:pPr marL="285750" lvl="0" indent="-285750">
                        <a:buClr>
                          <a:srgbClr val="00B050"/>
                        </a:buClr>
                        <a:buFont typeface="Wingdings 3" panose="05040102010807070707" pitchFamily="18" charset="2"/>
                        <a:buChar char=""/>
                      </a:pPr>
                      <a:r>
                        <a:rPr kumimoji="0" lang="en-US" sz="1550" b="1" kern="1200" baseline="0" dirty="0" smtClean="0">
                          <a:solidFill>
                            <a:schemeClr val="tx1"/>
                          </a:solidFill>
                          <a:effectLst/>
                          <a:latin typeface="Calibri" panose="020F0502020204030204" pitchFamily="34" charset="0"/>
                          <a:ea typeface="+mn-ea"/>
                          <a:cs typeface="+mn-cs"/>
                        </a:rPr>
                        <a:t>Financial – </a:t>
                      </a:r>
                      <a:r>
                        <a:rPr kumimoji="0" lang="en-US" sz="1550" b="0" kern="1200" baseline="0" dirty="0" smtClean="0">
                          <a:solidFill>
                            <a:schemeClr val="tx1"/>
                          </a:solidFill>
                          <a:effectLst/>
                          <a:latin typeface="Calibri" panose="020F0502020204030204" pitchFamily="34" charset="0"/>
                          <a:ea typeface="+mn-ea"/>
                          <a:cs typeface="+mn-cs"/>
                        </a:rPr>
                        <a:t>to make a profit to invest back into the social </a:t>
                      </a:r>
                      <a:br>
                        <a:rPr kumimoji="0" lang="en-US" sz="1550" b="0" kern="1200" baseline="0" dirty="0" smtClean="0">
                          <a:solidFill>
                            <a:schemeClr val="tx1"/>
                          </a:solidFill>
                          <a:effectLst/>
                          <a:latin typeface="Calibri" panose="020F0502020204030204" pitchFamily="34" charset="0"/>
                          <a:ea typeface="+mn-ea"/>
                          <a:cs typeface="+mn-cs"/>
                        </a:rPr>
                      </a:br>
                      <a:r>
                        <a:rPr kumimoji="0" lang="en-US" sz="1550" b="0" kern="1200" baseline="0" dirty="0" smtClean="0">
                          <a:solidFill>
                            <a:schemeClr val="tx1"/>
                          </a:solidFill>
                          <a:effectLst/>
                          <a:latin typeface="Calibri" panose="020F0502020204030204" pitchFamily="34" charset="0"/>
                          <a:ea typeface="+mn-ea"/>
                          <a:cs typeface="+mn-cs"/>
                        </a:rPr>
                        <a:t>enterprise and expand the social work that is being done.</a:t>
                      </a:r>
                    </a:p>
                    <a:p>
                      <a:pPr marL="285750" lvl="0" indent="-285750">
                        <a:buClr>
                          <a:srgbClr val="00B050"/>
                        </a:buClr>
                        <a:buFont typeface="Wingdings 3" panose="05040102010807070707" pitchFamily="18" charset="2"/>
                        <a:buChar char=""/>
                      </a:pPr>
                      <a:r>
                        <a:rPr kumimoji="0" lang="en-US" sz="1550" b="0" kern="1200" baseline="0" dirty="0" smtClean="0">
                          <a:solidFill>
                            <a:schemeClr val="tx1"/>
                          </a:solidFill>
                          <a:effectLst/>
                          <a:latin typeface="Calibri" panose="020F0502020204030204" pitchFamily="34" charset="0"/>
                          <a:ea typeface="+mn-ea"/>
                          <a:cs typeface="+mn-cs"/>
                        </a:rPr>
                        <a:t>An example of a social enterprise is the </a:t>
                      </a:r>
                      <a:r>
                        <a:rPr kumimoji="0" lang="en-GB" sz="1550" b="1" kern="1200" baseline="0" dirty="0" smtClean="0">
                          <a:solidFill>
                            <a:schemeClr val="tx1"/>
                          </a:solidFill>
                          <a:effectLst/>
                          <a:latin typeface="Calibri" panose="020F0502020204030204" pitchFamily="34" charset="0"/>
                          <a:ea typeface="+mn-ea"/>
                          <a:cs typeface="+mn-cs"/>
                        </a:rPr>
                        <a:t>Hands Along </a:t>
                      </a:r>
                      <a:br>
                        <a:rPr kumimoji="0" lang="en-GB" sz="1550" b="1" kern="1200" baseline="0" dirty="0" smtClean="0">
                          <a:solidFill>
                            <a:schemeClr val="tx1"/>
                          </a:solidFill>
                          <a:effectLst/>
                          <a:latin typeface="Calibri" panose="020F0502020204030204" pitchFamily="34" charset="0"/>
                          <a:ea typeface="+mn-ea"/>
                          <a:cs typeface="+mn-cs"/>
                        </a:rPr>
                      </a:br>
                      <a:r>
                        <a:rPr kumimoji="0" lang="en-GB" sz="1550" b="1" kern="1200" baseline="0" dirty="0" smtClean="0">
                          <a:solidFill>
                            <a:schemeClr val="tx1"/>
                          </a:solidFill>
                          <a:effectLst/>
                          <a:latin typeface="Calibri" panose="020F0502020204030204" pitchFamily="34" charset="0"/>
                          <a:ea typeface="+mn-ea"/>
                          <a:cs typeface="+mn-cs"/>
                        </a:rPr>
                        <a:t>the Nile</a:t>
                      </a:r>
                      <a:r>
                        <a:rPr kumimoji="0" lang="en-US" sz="1550" b="1" kern="1200" baseline="0" dirty="0" smtClean="0">
                          <a:solidFill>
                            <a:schemeClr val="tx1"/>
                          </a:solidFill>
                          <a:effectLst/>
                          <a:latin typeface="Calibri" panose="020F0502020204030204" pitchFamily="34" charset="0"/>
                          <a:ea typeface="+mn-ea"/>
                          <a:cs typeface="+mn-cs"/>
                        </a:rPr>
                        <a:t> project</a:t>
                      </a:r>
                      <a:r>
                        <a:rPr kumimoji="0" lang="en-US" sz="1550" b="0" kern="1200" baseline="0" dirty="0" smtClean="0">
                          <a:solidFill>
                            <a:schemeClr val="tx1"/>
                          </a:solidFill>
                          <a:effectLst/>
                          <a:latin typeface="Calibri" panose="020F0502020204030204" pitchFamily="34" charset="0"/>
                          <a:ea typeface="+mn-ea"/>
                          <a:cs typeface="+mn-cs"/>
                        </a:rPr>
                        <a:t> and the </a:t>
                      </a:r>
                      <a:r>
                        <a:rPr kumimoji="0" lang="en-US" sz="1550" b="1" kern="1200" baseline="0" dirty="0" err="1" smtClean="0">
                          <a:solidFill>
                            <a:schemeClr val="tx1"/>
                          </a:solidFill>
                          <a:effectLst/>
                          <a:latin typeface="Calibri" panose="020F0502020204030204" pitchFamily="34" charset="0"/>
                          <a:ea typeface="+mn-ea"/>
                          <a:cs typeface="+mn-cs"/>
                        </a:rPr>
                        <a:t>Zabaleen</a:t>
                      </a:r>
                      <a:r>
                        <a:rPr kumimoji="0" lang="en-US" sz="1550" b="0" kern="1200" baseline="0" dirty="0" smtClean="0">
                          <a:solidFill>
                            <a:schemeClr val="tx1"/>
                          </a:solidFill>
                          <a:effectLst/>
                          <a:latin typeface="Calibri" panose="020F0502020204030204" pitchFamily="34" charset="0"/>
                          <a:ea typeface="+mn-ea"/>
                          <a:cs typeface="+mn-cs"/>
                        </a:rPr>
                        <a:t> reclamation projects </a:t>
                      </a:r>
                      <a:br>
                        <a:rPr kumimoji="0" lang="en-US" sz="1550" b="0" kern="1200" baseline="0" dirty="0" smtClean="0">
                          <a:solidFill>
                            <a:schemeClr val="tx1"/>
                          </a:solidFill>
                          <a:effectLst/>
                          <a:latin typeface="Calibri" panose="020F0502020204030204" pitchFamily="34" charset="0"/>
                          <a:ea typeface="+mn-ea"/>
                          <a:cs typeface="+mn-cs"/>
                        </a:rPr>
                      </a:br>
                      <a:r>
                        <a:rPr kumimoji="0" lang="en-US" sz="1550" b="0" kern="1200" baseline="0" dirty="0" smtClean="0">
                          <a:solidFill>
                            <a:schemeClr val="tx1"/>
                          </a:solidFill>
                          <a:effectLst/>
                          <a:latin typeface="Calibri" panose="020F0502020204030204" pitchFamily="34" charset="0"/>
                          <a:ea typeface="+mn-ea"/>
                          <a:cs typeface="+mn-cs"/>
                        </a:rPr>
                        <a:t>in Egypt or the </a:t>
                      </a:r>
                      <a:r>
                        <a:rPr kumimoji="0" lang="en-US" sz="1550" b="1" kern="1200" baseline="0" dirty="0" err="1" smtClean="0">
                          <a:solidFill>
                            <a:schemeClr val="tx1"/>
                          </a:solidFill>
                          <a:effectLst/>
                          <a:latin typeface="Calibri" panose="020F0502020204030204" pitchFamily="34" charset="0"/>
                          <a:ea typeface="+mn-ea"/>
                          <a:cs typeface="+mn-cs"/>
                        </a:rPr>
                        <a:t>RangSutra</a:t>
                      </a:r>
                      <a:r>
                        <a:rPr kumimoji="0" lang="en-US" sz="1550" b="0" kern="1200" baseline="0" dirty="0" smtClean="0">
                          <a:solidFill>
                            <a:schemeClr val="tx1"/>
                          </a:solidFill>
                          <a:effectLst/>
                          <a:latin typeface="Calibri" panose="020F0502020204030204" pitchFamily="34" charset="0"/>
                          <a:ea typeface="+mn-ea"/>
                          <a:cs typeface="+mn-cs"/>
                        </a:rPr>
                        <a:t> project in India.</a:t>
                      </a:r>
                    </a:p>
                  </a:txBody>
                  <a:tcPr/>
                </a:tc>
              </a:tr>
            </a:tbl>
          </a:graphicData>
        </a:graphic>
      </p:graphicFrame>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54</a:t>
            </a:r>
            <a:endParaRPr lang="en-GB" sz="2000" b="1"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601101856"/>
              </p:ext>
            </p:extLst>
          </p:nvPr>
        </p:nvGraphicFramePr>
        <p:xfrm>
          <a:off x="7090735" y="1161875"/>
          <a:ext cx="1693423" cy="5330803"/>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693423"/>
              </a:tblGrid>
              <a:tr h="331050">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99753">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is SMART</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What is the difference between and Aim and an Objective</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Why would Objectives change when a company merges</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What happens when Objectives are not met</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are objectives of a charity different from a private business.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99920" y="1196753"/>
            <a:ext cx="1541226" cy="273822"/>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25503" y="5277924"/>
            <a:ext cx="1619672" cy="1214754"/>
          </a:xfrm>
          <a:prstGeom prst="rect">
            <a:avLst/>
          </a:prstGeom>
          <a:noFill/>
          <a:effectLst>
            <a:outerShdw blurRad="203200" dist="38100" dir="2700000" sx="104000" sy="104000" algn="tl" rotWithShape="0">
              <a:prstClr val="black">
                <a:alpha val="30000"/>
              </a:prstClr>
            </a:outerShdw>
          </a:effectLst>
        </p:spPr>
      </p:pic>
    </p:spTree>
    <p:extLst>
      <p:ext uri="{BB962C8B-B14F-4D97-AF65-F5344CB8AC3E}">
        <p14:creationId xmlns:p14="http://schemas.microsoft.com/office/powerpoint/2010/main" val="2660603015"/>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598050"/>
          </a:xfrm>
        </p:spPr>
        <p:txBody>
          <a:bodyPr>
            <a:noAutofit/>
          </a:bodyPr>
          <a:lstStyle/>
          <a:p>
            <a:r>
              <a:rPr lang="en-GB" sz="3000" dirty="0" smtClean="0"/>
              <a:t>1.5.1 – Why Business objectives could change?</a:t>
            </a:r>
            <a:endParaRPr lang="en-GB" sz="30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406504035"/>
              </p:ext>
            </p:extLst>
          </p:nvPr>
        </p:nvGraphicFramePr>
        <p:xfrm>
          <a:off x="323528" y="1196752"/>
          <a:ext cx="6767207" cy="5455920"/>
        </p:xfrm>
        <a:graphic>
          <a:graphicData uri="http://schemas.openxmlformats.org/drawingml/2006/table">
            <a:tbl>
              <a:tblPr firstRow="1" bandRow="1">
                <a:tableStyleId>{2D5ABB26-0587-4C30-8999-92F81FD0307C}</a:tableStyleId>
              </a:tblPr>
              <a:tblGrid>
                <a:gridCol w="6767207"/>
              </a:tblGrid>
              <a:tr h="5184576">
                <a:tc>
                  <a:txBody>
                    <a:bodyPr/>
                    <a:lstStyle/>
                    <a:p>
                      <a:pPr marL="346075" lvl="0" indent="-346075">
                        <a:spcAft>
                          <a:spcPts val="0"/>
                        </a:spcAft>
                        <a:buClr>
                          <a:srgbClr val="00B050"/>
                        </a:buClr>
                        <a:buFont typeface="Wingdings 3" panose="05040102010807070707" pitchFamily="18" charset="2"/>
                        <a:buChar char=""/>
                      </a:pPr>
                      <a:r>
                        <a:rPr kumimoji="0" lang="en-US" sz="1600" kern="1200" baseline="0" dirty="0" smtClean="0">
                          <a:solidFill>
                            <a:schemeClr val="tx1"/>
                          </a:solidFill>
                          <a:effectLst/>
                          <a:latin typeface="Calibri" panose="020F0502020204030204" pitchFamily="34" charset="0"/>
                          <a:ea typeface="+mn-ea"/>
                          <a:cs typeface="+mn-cs"/>
                        </a:rPr>
                        <a:t>It is very unusual for a business to keep the same objectives forever. Below are examples of situations that cause objectives to change:</a:t>
                      </a:r>
                    </a:p>
                    <a:p>
                      <a:pPr marL="568325" lvl="0" indent="-284163">
                        <a:spcAft>
                          <a:spcPts val="0"/>
                        </a:spcAft>
                        <a:buClr>
                          <a:srgbClr val="00B050"/>
                        </a:buClr>
                        <a:buFont typeface="+mj-lt"/>
                        <a:buAutoNum type="arabicParenR"/>
                      </a:pPr>
                      <a:r>
                        <a:rPr kumimoji="0" lang="en-US" sz="1600" b="0" kern="1200" baseline="0" dirty="0" smtClean="0">
                          <a:solidFill>
                            <a:schemeClr val="tx1"/>
                          </a:solidFill>
                          <a:effectLst/>
                          <a:latin typeface="Calibri" panose="020F0502020204030204" pitchFamily="34" charset="0"/>
                          <a:ea typeface="+mn-ea"/>
                          <a:cs typeface="+mn-cs"/>
                        </a:rPr>
                        <a:t>A business et up has recently survived for 3 years and the owner now wants to work towards a higher profit.</a:t>
                      </a:r>
                    </a:p>
                    <a:p>
                      <a:pPr marL="568325" lvl="0" indent="-284163">
                        <a:spcAft>
                          <a:spcPts val="0"/>
                        </a:spcAft>
                        <a:buClr>
                          <a:srgbClr val="00B050"/>
                        </a:buClr>
                        <a:buFont typeface="+mj-lt"/>
                        <a:buAutoNum type="arabicParenR"/>
                      </a:pPr>
                      <a:r>
                        <a:rPr kumimoji="0" lang="en-US" sz="1600" b="0" kern="1200" baseline="0" dirty="0" smtClean="0">
                          <a:solidFill>
                            <a:schemeClr val="tx1"/>
                          </a:solidFill>
                          <a:effectLst/>
                          <a:latin typeface="Calibri" panose="020F0502020204030204" pitchFamily="34" charset="0"/>
                          <a:ea typeface="+mn-ea"/>
                          <a:cs typeface="+mn-cs"/>
                        </a:rPr>
                        <a:t>A business has achieved a higher market share and now the objective of earning higher returns for shareholders.</a:t>
                      </a:r>
                    </a:p>
                    <a:p>
                      <a:pPr marL="568325" lvl="0" indent="-284163">
                        <a:spcAft>
                          <a:spcPts val="0"/>
                        </a:spcAft>
                        <a:buClr>
                          <a:srgbClr val="00B050"/>
                        </a:buClr>
                        <a:buFont typeface="+mj-lt"/>
                        <a:buAutoNum type="arabicParenR"/>
                      </a:pPr>
                      <a:r>
                        <a:rPr kumimoji="0" lang="en-US" sz="1600" b="0" kern="1200" baseline="0" dirty="0" smtClean="0">
                          <a:solidFill>
                            <a:schemeClr val="tx1"/>
                          </a:solidFill>
                          <a:effectLst/>
                          <a:latin typeface="Calibri" panose="020F0502020204030204" pitchFamily="34" charset="0"/>
                          <a:ea typeface="+mn-ea"/>
                          <a:cs typeface="+mn-cs"/>
                        </a:rPr>
                        <a:t>A profit making business operates in a country facing a serious economic recession so now has the short term objective of survival.</a:t>
                      </a:r>
                    </a:p>
                    <a:p>
                      <a:pPr marL="346075" lvl="0" indent="-346075">
                        <a:spcAft>
                          <a:spcPts val="0"/>
                        </a:spcAft>
                        <a:buClr>
                          <a:srgbClr val="00B050"/>
                        </a:buClr>
                        <a:buFont typeface="Wingdings 3" panose="05040102010807070707" pitchFamily="18" charset="2"/>
                        <a:buChar char=""/>
                      </a:pPr>
                      <a:r>
                        <a:rPr kumimoji="0" lang="en-US" sz="1600" b="1" kern="1200" baseline="0" dirty="0" smtClean="0">
                          <a:solidFill>
                            <a:srgbClr val="FF0000"/>
                          </a:solidFill>
                          <a:effectLst/>
                          <a:latin typeface="Calibri" panose="020F0502020204030204" pitchFamily="34" charset="0"/>
                          <a:ea typeface="+mn-ea"/>
                          <a:cs typeface="+mn-cs"/>
                        </a:rPr>
                        <a:t>Activity 5.1 – Which objectives for which business?</a:t>
                      </a:r>
                    </a:p>
                    <a:p>
                      <a:pPr marL="346075" lvl="0" indent="-346075">
                        <a:spcAft>
                          <a:spcPts val="0"/>
                        </a:spcAft>
                        <a:buClr>
                          <a:srgbClr val="00B050"/>
                        </a:buClr>
                        <a:buFont typeface="Wingdings 3" panose="05040102010807070707" pitchFamily="18" charset="2"/>
                        <a:buChar char=""/>
                      </a:pPr>
                      <a:r>
                        <a:rPr kumimoji="0" lang="en-US" sz="1600" b="0" kern="1200" baseline="0" dirty="0" smtClean="0">
                          <a:solidFill>
                            <a:srgbClr val="FF0000"/>
                          </a:solidFill>
                          <a:effectLst/>
                          <a:latin typeface="Calibri" panose="020F0502020204030204" pitchFamily="34" charset="0"/>
                          <a:ea typeface="+mn-ea"/>
                          <a:cs typeface="+mn-cs"/>
                        </a:rPr>
                        <a:t>Here are details of 4 businesses:</a:t>
                      </a:r>
                    </a:p>
                    <a:p>
                      <a:pPr marL="568325" lvl="0" indent="-346075">
                        <a:spcAft>
                          <a:spcPts val="0"/>
                        </a:spcAft>
                        <a:buClr>
                          <a:srgbClr val="00B050"/>
                        </a:buClr>
                        <a:buFont typeface="Arial" panose="020B0604020202020204" pitchFamily="34" charset="0"/>
                        <a:buChar char="•"/>
                      </a:pPr>
                      <a:r>
                        <a:rPr kumimoji="0" lang="en-US" sz="1600" b="0" kern="1200" baseline="0" dirty="0" smtClean="0">
                          <a:solidFill>
                            <a:srgbClr val="FF0000"/>
                          </a:solidFill>
                          <a:effectLst/>
                          <a:latin typeface="Calibri" panose="020F0502020204030204" pitchFamily="34" charset="0"/>
                          <a:ea typeface="+mn-ea"/>
                          <a:cs typeface="+mn-cs"/>
                        </a:rPr>
                        <a:t>A small firm of builders which has noticed new businesses being set up in the building industry</a:t>
                      </a:r>
                    </a:p>
                    <a:p>
                      <a:pPr marL="568325" lvl="0" indent="-346075">
                        <a:spcAft>
                          <a:spcPts val="0"/>
                        </a:spcAft>
                        <a:buClr>
                          <a:srgbClr val="00B050"/>
                        </a:buClr>
                        <a:buFont typeface="Arial" panose="020B0604020202020204" pitchFamily="34" charset="0"/>
                        <a:buChar char="•"/>
                      </a:pPr>
                      <a:r>
                        <a:rPr kumimoji="0" lang="en-US" sz="1600" b="0" kern="1200" baseline="0" dirty="0" smtClean="0">
                          <a:solidFill>
                            <a:srgbClr val="FF0000"/>
                          </a:solidFill>
                          <a:effectLst/>
                          <a:latin typeface="Calibri" panose="020F0502020204030204" pitchFamily="34" charset="0"/>
                          <a:ea typeface="+mn-ea"/>
                          <a:cs typeface="+mn-cs"/>
                        </a:rPr>
                        <a:t>A recently established business in the rapidly expanding computer industry, which is owned by 2 young, ambition entrepreneurs.</a:t>
                      </a:r>
                    </a:p>
                    <a:p>
                      <a:pPr marL="568325" lvl="0" indent="-346075">
                        <a:spcAft>
                          <a:spcPts val="0"/>
                        </a:spcAft>
                        <a:buClr>
                          <a:srgbClr val="00B050"/>
                        </a:buClr>
                        <a:buFont typeface="Arial" panose="020B0604020202020204" pitchFamily="34" charset="0"/>
                        <a:buChar char="•"/>
                      </a:pPr>
                      <a:r>
                        <a:rPr kumimoji="0" lang="en-US" sz="1600" b="0" kern="1200" baseline="0" dirty="0" smtClean="0">
                          <a:solidFill>
                            <a:srgbClr val="FF0000"/>
                          </a:solidFill>
                          <a:effectLst/>
                          <a:latin typeface="Calibri" panose="020F0502020204030204" pitchFamily="34" charset="0"/>
                          <a:ea typeface="+mn-ea"/>
                          <a:cs typeface="+mn-cs"/>
                        </a:rPr>
                        <a:t>A large book publisher which dominates the market in textbooks in your country</a:t>
                      </a:r>
                    </a:p>
                    <a:p>
                      <a:pPr marL="568325" lvl="0" indent="-346075">
                        <a:spcAft>
                          <a:spcPts val="0"/>
                        </a:spcAft>
                        <a:buClr>
                          <a:srgbClr val="00B050"/>
                        </a:buClr>
                        <a:buFont typeface="Arial" panose="020B0604020202020204" pitchFamily="34" charset="0"/>
                        <a:buChar char="•"/>
                      </a:pPr>
                      <a:r>
                        <a:rPr kumimoji="0" lang="en-US" sz="1600" b="0" kern="1200" baseline="0" dirty="0" smtClean="0">
                          <a:solidFill>
                            <a:srgbClr val="FF0000"/>
                          </a:solidFill>
                          <a:effectLst/>
                          <a:latin typeface="Calibri" panose="020F0502020204030204" pitchFamily="34" charset="0"/>
                          <a:ea typeface="+mn-ea"/>
                          <a:cs typeface="+mn-cs"/>
                        </a:rPr>
                        <a:t>A group of people who are concerned about the lack of clean water provided to poor communities</a:t>
                      </a:r>
                    </a:p>
                    <a:p>
                      <a:pPr marL="346075" lvl="0" indent="-346075">
                        <a:spcAft>
                          <a:spcPts val="0"/>
                        </a:spcAft>
                        <a:buClr>
                          <a:srgbClr val="00B050"/>
                        </a:buClr>
                        <a:buFont typeface="+mj-lt"/>
                        <a:buAutoNum type="alphaLcParenR"/>
                      </a:pPr>
                      <a:r>
                        <a:rPr kumimoji="0" lang="en-US" sz="1600" b="0" kern="1200" baseline="0" dirty="0" smtClean="0">
                          <a:solidFill>
                            <a:srgbClr val="FF0000"/>
                          </a:solidFill>
                          <a:effectLst/>
                          <a:latin typeface="Calibri" panose="020F0502020204030204" pitchFamily="34" charset="0"/>
                          <a:ea typeface="+mn-ea"/>
                          <a:cs typeface="+mn-cs"/>
                        </a:rPr>
                        <a:t>Identify and explain the most likely main objective of the managers of each of these businesses.</a:t>
                      </a:r>
                    </a:p>
                    <a:p>
                      <a:pPr marL="346075" lvl="0" indent="-346075">
                        <a:spcAft>
                          <a:spcPts val="0"/>
                        </a:spcAft>
                        <a:buClr>
                          <a:srgbClr val="00B050"/>
                        </a:buClr>
                        <a:buFont typeface="+mj-lt"/>
                        <a:buAutoNum type="alphaLcParenR"/>
                      </a:pPr>
                      <a:r>
                        <a:rPr kumimoji="0" lang="en-US" sz="1600" b="0" kern="1200" baseline="0" dirty="0" smtClean="0">
                          <a:solidFill>
                            <a:srgbClr val="FF0000"/>
                          </a:solidFill>
                          <a:effectLst/>
                          <a:latin typeface="Calibri" panose="020F0502020204030204" pitchFamily="34" charset="0"/>
                          <a:ea typeface="+mn-ea"/>
                          <a:cs typeface="+mn-cs"/>
                        </a:rPr>
                        <a:t>In each example, explain the decisions that could help the businesses to achieve these objectives.</a:t>
                      </a:r>
                    </a:p>
                  </a:txBody>
                  <a:tcPr/>
                </a:tc>
              </a:tr>
            </a:tbl>
          </a:graphicData>
        </a:graphic>
      </p:graphicFrame>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55</a:t>
            </a:r>
            <a:endParaRPr lang="en-GB" sz="2000" b="1"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601101856"/>
              </p:ext>
            </p:extLst>
          </p:nvPr>
        </p:nvGraphicFramePr>
        <p:xfrm>
          <a:off x="7090735" y="1161875"/>
          <a:ext cx="1693423" cy="5330803"/>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693423"/>
              </a:tblGrid>
              <a:tr h="331050">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99753">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is SMART</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What is the difference between and Aim and an Objective</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Why would Objectives change when a company merges</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What happens when Objectives are not met</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are objectives of a charity different from a private business.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99920" y="1196753"/>
            <a:ext cx="1541226" cy="27382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hlinkClick r:id="rId5" action="ppaction://hlinkfile"/>
          </p:cNvPr>
          <p:cNvSpPr txBox="1"/>
          <p:nvPr/>
        </p:nvSpPr>
        <p:spPr>
          <a:xfrm>
            <a:off x="6583899" y="2996952"/>
            <a:ext cx="360040" cy="584775"/>
          </a:xfrm>
          <a:prstGeom prst="rect">
            <a:avLst/>
          </a:prstGeom>
          <a:noFill/>
        </p:spPr>
        <p:txBody>
          <a:bodyPr wrap="square" rtlCol="0">
            <a:spAutoFit/>
          </a:bodyPr>
          <a:lstStyle/>
          <a:p>
            <a:r>
              <a:rPr lang="en-US" sz="3200" dirty="0" smtClean="0">
                <a:solidFill>
                  <a:srgbClr val="0070C0"/>
                </a:solidFill>
              </a:rPr>
              <a:t>?</a:t>
            </a:r>
            <a:endParaRPr lang="en-GB" dirty="0">
              <a:solidFill>
                <a:srgbClr val="0070C0"/>
              </a:solidFill>
            </a:endParaRPr>
          </a:p>
        </p:txBody>
      </p:sp>
    </p:spTree>
    <p:extLst>
      <p:ext uri="{BB962C8B-B14F-4D97-AF65-F5344CB8AC3E}">
        <p14:creationId xmlns:p14="http://schemas.microsoft.com/office/powerpoint/2010/main" val="1453550225"/>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598050"/>
          </a:xfrm>
        </p:spPr>
        <p:txBody>
          <a:bodyPr>
            <a:noAutofit/>
          </a:bodyPr>
          <a:lstStyle/>
          <a:p>
            <a:r>
              <a:rPr lang="en-GB" sz="2700" dirty="0" smtClean="0"/>
              <a:t>1.5.2 – Stakeholder involvement in Business Activity</a:t>
            </a:r>
            <a:endParaRPr lang="en-GB" sz="27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2100248531"/>
              </p:ext>
            </p:extLst>
          </p:nvPr>
        </p:nvGraphicFramePr>
        <p:xfrm>
          <a:off x="323529" y="1196752"/>
          <a:ext cx="6624736" cy="5184576"/>
        </p:xfrm>
        <a:graphic>
          <a:graphicData uri="http://schemas.openxmlformats.org/drawingml/2006/table">
            <a:tbl>
              <a:tblPr firstRow="1" bandRow="1">
                <a:tableStyleId>{2D5ABB26-0587-4C30-8999-92F81FD0307C}</a:tableStyleId>
              </a:tblPr>
              <a:tblGrid>
                <a:gridCol w="6624736"/>
              </a:tblGrid>
              <a:tr h="5184576">
                <a:tc>
                  <a:txBody>
                    <a:bodyPr/>
                    <a:lstStyle/>
                    <a:p>
                      <a:pPr marL="342900" lvl="0" indent="-342900">
                        <a:spcAft>
                          <a:spcPts val="600"/>
                        </a:spcAft>
                        <a:buClr>
                          <a:srgbClr val="00B050"/>
                        </a:buClr>
                        <a:buFont typeface="Wingdings 3" panose="05040102010807070707" pitchFamily="18" charset="2"/>
                        <a:buChar char=""/>
                      </a:pPr>
                      <a:r>
                        <a:rPr kumimoji="0" lang="en-US" sz="2400" kern="1200" baseline="0" dirty="0" smtClean="0">
                          <a:solidFill>
                            <a:schemeClr val="tx1"/>
                          </a:solidFill>
                          <a:effectLst/>
                          <a:latin typeface="Calibri" panose="020F0502020204030204" pitchFamily="34" charset="0"/>
                          <a:ea typeface="+mn-ea"/>
                          <a:cs typeface="+mn-cs"/>
                        </a:rPr>
                        <a:t>The following groups of people are involved in or affected by all business activities:</a:t>
                      </a:r>
                    </a:p>
                    <a:p>
                      <a:pPr marL="342900" lvl="0" indent="-342900">
                        <a:spcAft>
                          <a:spcPts val="600"/>
                        </a:spcAft>
                        <a:buClr>
                          <a:srgbClr val="00B050"/>
                        </a:buClr>
                        <a:buFont typeface="Wingdings 3" panose="05040102010807070707" pitchFamily="18" charset="2"/>
                        <a:buChar char=""/>
                      </a:pPr>
                      <a:endParaRPr kumimoji="0" lang="en-US" sz="2400" b="0" kern="1200" baseline="0" dirty="0" smtClean="0">
                        <a:solidFill>
                          <a:schemeClr val="tx1"/>
                        </a:solidFill>
                        <a:effectLst/>
                        <a:latin typeface="Calibri" panose="020F0502020204030204" pitchFamily="34" charset="0"/>
                        <a:ea typeface="+mn-ea"/>
                        <a:cs typeface="+mn-cs"/>
                      </a:endParaRPr>
                    </a:p>
                    <a:p>
                      <a:pPr marL="342900" lvl="0" indent="-342900">
                        <a:spcAft>
                          <a:spcPts val="600"/>
                        </a:spcAft>
                        <a:buClr>
                          <a:srgbClr val="00B050"/>
                        </a:buClr>
                        <a:buFont typeface="Wingdings 3" panose="05040102010807070707" pitchFamily="18" charset="2"/>
                        <a:buChar char=""/>
                      </a:pPr>
                      <a:endParaRPr kumimoji="0" lang="en-US" sz="2400" b="0" kern="1200" baseline="0" dirty="0" smtClean="0">
                        <a:solidFill>
                          <a:schemeClr val="tx1"/>
                        </a:solidFill>
                        <a:effectLst/>
                        <a:latin typeface="Calibri" panose="020F0502020204030204" pitchFamily="34" charset="0"/>
                        <a:ea typeface="+mn-ea"/>
                        <a:cs typeface="+mn-cs"/>
                      </a:endParaRPr>
                    </a:p>
                    <a:p>
                      <a:pPr marL="342900" lvl="0" indent="-342900">
                        <a:spcAft>
                          <a:spcPts val="600"/>
                        </a:spcAft>
                        <a:buClr>
                          <a:srgbClr val="00B050"/>
                        </a:buClr>
                        <a:buFont typeface="Wingdings 3" panose="05040102010807070707" pitchFamily="18" charset="2"/>
                        <a:buChar char=""/>
                      </a:pPr>
                      <a:endParaRPr kumimoji="0" lang="en-US" sz="2400" b="0" kern="1200" baseline="0" dirty="0" smtClean="0">
                        <a:solidFill>
                          <a:schemeClr val="tx1"/>
                        </a:solidFill>
                        <a:effectLst/>
                        <a:latin typeface="Calibri" panose="020F0502020204030204" pitchFamily="34" charset="0"/>
                        <a:ea typeface="+mn-ea"/>
                        <a:cs typeface="+mn-cs"/>
                      </a:endParaRPr>
                    </a:p>
                    <a:p>
                      <a:pPr marL="342900" lvl="0" indent="-342900">
                        <a:spcAft>
                          <a:spcPts val="600"/>
                        </a:spcAft>
                        <a:buClr>
                          <a:srgbClr val="00B050"/>
                        </a:buClr>
                        <a:buFont typeface="Wingdings 3" panose="05040102010807070707" pitchFamily="18" charset="2"/>
                        <a:buChar char=""/>
                      </a:pPr>
                      <a:endParaRPr kumimoji="0" lang="en-US" sz="1050" b="0" kern="1200" baseline="0" dirty="0" smtClean="0">
                        <a:solidFill>
                          <a:schemeClr val="tx1"/>
                        </a:solidFill>
                        <a:effectLst/>
                        <a:latin typeface="Calibri" panose="020F0502020204030204" pitchFamily="34" charset="0"/>
                        <a:ea typeface="+mn-ea"/>
                        <a:cs typeface="+mn-cs"/>
                      </a:endParaRPr>
                    </a:p>
                    <a:p>
                      <a:pPr marL="342900" lvl="0" indent="-342900">
                        <a:spcAft>
                          <a:spcPts val="600"/>
                        </a:spcAft>
                        <a:buClr>
                          <a:srgbClr val="00B050"/>
                        </a:buClr>
                        <a:buFont typeface="Wingdings 3" panose="05040102010807070707" pitchFamily="18" charset="2"/>
                        <a:buChar char=""/>
                      </a:pPr>
                      <a:r>
                        <a:rPr kumimoji="0" lang="en-US" sz="2400" b="0" kern="1200" baseline="0" dirty="0" smtClean="0">
                          <a:solidFill>
                            <a:schemeClr val="tx1"/>
                          </a:solidFill>
                          <a:effectLst/>
                          <a:latin typeface="Calibri" panose="020F0502020204030204" pitchFamily="34" charset="0"/>
                          <a:ea typeface="+mn-ea"/>
                          <a:cs typeface="+mn-cs"/>
                        </a:rPr>
                        <a:t>These groups are sometimes called the </a:t>
                      </a:r>
                      <a:r>
                        <a:rPr kumimoji="0" lang="en-US" sz="2400" b="1" kern="1200" baseline="0" dirty="0" smtClean="0">
                          <a:solidFill>
                            <a:srgbClr val="FF0000"/>
                          </a:solidFill>
                          <a:effectLst/>
                          <a:latin typeface="Calibri" panose="020F0502020204030204" pitchFamily="34" charset="0"/>
                          <a:ea typeface="+mn-ea"/>
                          <a:cs typeface="+mn-cs"/>
                        </a:rPr>
                        <a:t>stakeholders</a:t>
                      </a:r>
                      <a:r>
                        <a:rPr kumimoji="0" lang="en-US" sz="2400" b="0" kern="1200" baseline="0" dirty="0" smtClean="0">
                          <a:solidFill>
                            <a:srgbClr val="FF0000"/>
                          </a:solidFill>
                          <a:effectLst/>
                          <a:latin typeface="Calibri" panose="020F0502020204030204" pitchFamily="34" charset="0"/>
                          <a:ea typeface="+mn-ea"/>
                          <a:cs typeface="+mn-cs"/>
                        </a:rPr>
                        <a:t> </a:t>
                      </a:r>
                      <a:r>
                        <a:rPr kumimoji="0" lang="en-US" sz="2400" b="0" kern="1200" baseline="0" dirty="0" smtClean="0">
                          <a:solidFill>
                            <a:schemeClr val="tx1"/>
                          </a:solidFill>
                          <a:effectLst/>
                          <a:latin typeface="Calibri" panose="020F0502020204030204" pitchFamily="34" charset="0"/>
                          <a:ea typeface="+mn-ea"/>
                          <a:cs typeface="+mn-cs"/>
                        </a:rPr>
                        <a:t>of the business as they have an interest on how the business is run. Some of these groups are internal to the business, working for it or owning it, the rest are external.</a:t>
                      </a:r>
                    </a:p>
                    <a:p>
                      <a:pPr marL="342900" lvl="0" indent="-342900">
                        <a:spcAft>
                          <a:spcPts val="600"/>
                        </a:spcAft>
                        <a:buClr>
                          <a:srgbClr val="00B050"/>
                        </a:buClr>
                        <a:buFont typeface="Wingdings 3" panose="05040102010807070707" pitchFamily="18" charset="2"/>
                        <a:buChar char=""/>
                      </a:pPr>
                      <a:r>
                        <a:rPr kumimoji="0" lang="en-US" sz="2400" b="0" kern="1200" baseline="0" dirty="0" smtClean="0">
                          <a:solidFill>
                            <a:schemeClr val="tx1"/>
                          </a:solidFill>
                          <a:effectLst/>
                          <a:latin typeface="Calibri" panose="020F0502020204030204" pitchFamily="34" charset="0"/>
                          <a:ea typeface="+mn-ea"/>
                          <a:cs typeface="+mn-cs"/>
                        </a:rPr>
                        <a:t>Why are they important to the business? How are they affected.</a:t>
                      </a:r>
                    </a:p>
                  </a:txBody>
                  <a:tcPr/>
                </a:tc>
              </a:tr>
            </a:tbl>
          </a:graphicData>
        </a:graphic>
      </p:graphicFrame>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55</a:t>
            </a:r>
            <a:endParaRPr lang="en-GB" sz="2000" b="1"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601101856"/>
              </p:ext>
            </p:extLst>
          </p:nvPr>
        </p:nvGraphicFramePr>
        <p:xfrm>
          <a:off x="7090735" y="1161875"/>
          <a:ext cx="1693423" cy="5330803"/>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693423"/>
              </a:tblGrid>
              <a:tr h="331050">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99753">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is SMART</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What is the difference between and Aim and an Objective</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Why would Objectives change when a company merges</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What happens when Objectives are not met</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are objectives of a charity different from a private business.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99920" y="1196753"/>
            <a:ext cx="1541226" cy="27382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Table 1"/>
          <p:cNvGraphicFramePr>
            <a:graphicFrameLocks noGrp="1"/>
          </p:cNvGraphicFramePr>
          <p:nvPr>
            <p:extLst>
              <p:ext uri="{D42A27DB-BD31-4B8C-83A1-F6EECF244321}">
                <p14:modId xmlns:p14="http://schemas.microsoft.com/office/powerpoint/2010/main" val="3870797974"/>
              </p:ext>
            </p:extLst>
          </p:nvPr>
        </p:nvGraphicFramePr>
        <p:xfrm>
          <a:off x="587897" y="2132856"/>
          <a:ext cx="6096000" cy="1188720"/>
        </p:xfrm>
        <a:graphic>
          <a:graphicData uri="http://schemas.openxmlformats.org/drawingml/2006/table">
            <a:tbl>
              <a:tblPr firstRow="1" bandRow="1">
                <a:tableStyleId>{5C22544A-7EE6-4342-B048-85BDC9FD1C3A}</a:tableStyleId>
              </a:tblPr>
              <a:tblGrid>
                <a:gridCol w="2032000"/>
                <a:gridCol w="2032000"/>
                <a:gridCol w="2032000"/>
              </a:tblGrid>
              <a:tr h="209218">
                <a:tc>
                  <a:txBody>
                    <a:bodyPr/>
                    <a:lstStyle/>
                    <a:p>
                      <a:pPr algn="ctr"/>
                      <a:r>
                        <a:rPr kumimoji="0" lang="en-US" sz="2000" b="0" kern="1200" baseline="0" dirty="0" smtClean="0">
                          <a:solidFill>
                            <a:schemeClr val="tx1"/>
                          </a:solidFill>
                          <a:effectLst/>
                          <a:latin typeface="Calibri" panose="020F0502020204030204" pitchFamily="34" charset="0"/>
                          <a:ea typeface="+mn-ea"/>
                          <a:cs typeface="+mn-cs"/>
                        </a:rPr>
                        <a:t>Owners</a:t>
                      </a:r>
                      <a:endParaRPr lang="en-GB" sz="2000" dirty="0">
                        <a:latin typeface="Calibri" panose="020F0502020204030204" pitchFamily="34" charset="0"/>
                      </a:endParaRPr>
                    </a:p>
                  </a:txBody>
                  <a:tcPr/>
                </a:tc>
                <a:tc>
                  <a:txBody>
                    <a:bodyPr/>
                    <a:lstStyle/>
                    <a:p>
                      <a:pPr algn="ctr"/>
                      <a:r>
                        <a:rPr kumimoji="0" lang="en-US" sz="2000" b="0" kern="1200" baseline="0" dirty="0" smtClean="0">
                          <a:solidFill>
                            <a:schemeClr val="tx1"/>
                          </a:solidFill>
                          <a:effectLst/>
                          <a:latin typeface="Calibri" panose="020F0502020204030204" pitchFamily="34" charset="0"/>
                          <a:ea typeface="+mn-ea"/>
                          <a:cs typeface="+mn-cs"/>
                        </a:rPr>
                        <a:t>Consumers</a:t>
                      </a:r>
                      <a:endParaRPr lang="en-GB" sz="2000" dirty="0">
                        <a:latin typeface="Calibri" panose="020F0502020204030204" pitchFamily="34" charset="0"/>
                      </a:endParaRPr>
                    </a:p>
                  </a:txBody>
                  <a:tcPr/>
                </a:tc>
                <a:tc>
                  <a:txBody>
                    <a:bodyPr/>
                    <a:lstStyle/>
                    <a:p>
                      <a:pPr algn="ctr"/>
                      <a:r>
                        <a:rPr kumimoji="0" lang="en-US" sz="2000" b="0" kern="1200" baseline="0" dirty="0" smtClean="0">
                          <a:solidFill>
                            <a:schemeClr val="tx1"/>
                          </a:solidFill>
                          <a:effectLst/>
                          <a:latin typeface="Calibri" panose="020F0502020204030204" pitchFamily="34" charset="0"/>
                          <a:ea typeface="+mn-ea"/>
                          <a:cs typeface="+mn-cs"/>
                        </a:rPr>
                        <a:t>Banks</a:t>
                      </a:r>
                      <a:endParaRPr lang="en-GB" sz="2000" dirty="0">
                        <a:latin typeface="Calibri" panose="020F0502020204030204" pitchFamily="34" charset="0"/>
                      </a:endParaRPr>
                    </a:p>
                  </a:txBody>
                  <a:tcPr/>
                </a:tc>
              </a:tr>
              <a:tr h="209218">
                <a:tc>
                  <a:txBody>
                    <a:bodyPr/>
                    <a:lstStyle/>
                    <a:p>
                      <a:pPr algn="ctr"/>
                      <a:r>
                        <a:rPr kumimoji="0" lang="en-US" sz="2000" b="0" kern="1200" baseline="0" dirty="0" smtClean="0">
                          <a:solidFill>
                            <a:schemeClr val="tx1"/>
                          </a:solidFill>
                          <a:effectLst/>
                          <a:latin typeface="Calibri" panose="020F0502020204030204" pitchFamily="34" charset="0"/>
                          <a:ea typeface="+mn-ea"/>
                          <a:cs typeface="+mn-cs"/>
                        </a:rPr>
                        <a:t>Workers</a:t>
                      </a:r>
                      <a:endParaRPr lang="en-GB" sz="2000" dirty="0">
                        <a:latin typeface="Calibri" panose="020F0502020204030204" pitchFamily="34" charset="0"/>
                      </a:endParaRPr>
                    </a:p>
                  </a:txBody>
                  <a:tcPr/>
                </a:tc>
                <a:tc>
                  <a:txBody>
                    <a:bodyPr/>
                    <a:lstStyle/>
                    <a:p>
                      <a:pPr algn="ctr"/>
                      <a:r>
                        <a:rPr kumimoji="0" lang="en-US" sz="2000" b="0" kern="1200" baseline="0" dirty="0" smtClean="0">
                          <a:solidFill>
                            <a:schemeClr val="tx1"/>
                          </a:solidFill>
                          <a:effectLst/>
                          <a:latin typeface="Calibri" panose="020F0502020204030204" pitchFamily="34" charset="0"/>
                          <a:ea typeface="+mn-ea"/>
                          <a:cs typeface="+mn-cs"/>
                        </a:rPr>
                        <a:t>Government</a:t>
                      </a:r>
                      <a:endParaRPr lang="en-GB" sz="2000" dirty="0">
                        <a:latin typeface="Calibri" panose="020F0502020204030204" pitchFamily="34" charset="0"/>
                      </a:endParaRPr>
                    </a:p>
                  </a:txBody>
                  <a:tcPr/>
                </a:tc>
                <a:tc>
                  <a:txBody>
                    <a:bodyPr/>
                    <a:lstStyle/>
                    <a:p>
                      <a:pPr algn="ctr"/>
                      <a:r>
                        <a:rPr kumimoji="0" lang="en-US" sz="2000" b="0" kern="1200" baseline="0" dirty="0" smtClean="0">
                          <a:solidFill>
                            <a:schemeClr val="tx1"/>
                          </a:solidFill>
                          <a:effectLst/>
                          <a:latin typeface="Calibri" panose="020F0502020204030204" pitchFamily="34" charset="0"/>
                          <a:ea typeface="+mn-ea"/>
                          <a:cs typeface="+mn-cs"/>
                        </a:rPr>
                        <a:t>Managers </a:t>
                      </a:r>
                      <a:endParaRPr lang="en-GB" sz="2000" dirty="0">
                        <a:latin typeface="Calibri" panose="020F0502020204030204" pitchFamily="34" charset="0"/>
                      </a:endParaRPr>
                    </a:p>
                  </a:txBody>
                  <a:tcPr/>
                </a:tc>
              </a:tr>
              <a:tr h="209218">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kern="1200" baseline="0" dirty="0" smtClean="0">
                          <a:solidFill>
                            <a:schemeClr val="tx1"/>
                          </a:solidFill>
                          <a:effectLst/>
                          <a:latin typeface="Calibri" panose="020F0502020204030204" pitchFamily="34" charset="0"/>
                          <a:ea typeface="+mn-ea"/>
                          <a:cs typeface="+mn-cs"/>
                        </a:rPr>
                        <a:t>The Whole Community.</a:t>
                      </a:r>
                    </a:p>
                  </a:txBody>
                  <a:tcPr/>
                </a:tc>
                <a:tc hMerge="1">
                  <a:txBody>
                    <a:bodyPr/>
                    <a:lstStyle/>
                    <a:p>
                      <a:endParaRPr lang="en-GB" dirty="0"/>
                    </a:p>
                  </a:txBody>
                  <a:tcPr/>
                </a:tc>
                <a:tc hMerge="1">
                  <a:txBody>
                    <a:bodyPr/>
                    <a:lstStyle/>
                    <a:p>
                      <a:endParaRPr lang="en-GB" dirty="0"/>
                    </a:p>
                  </a:txBody>
                  <a:tcPr/>
                </a:tc>
              </a:tr>
            </a:tbl>
          </a:graphicData>
        </a:graphic>
      </p:graphicFrame>
    </p:spTree>
    <p:extLst>
      <p:ext uri="{BB962C8B-B14F-4D97-AF65-F5344CB8AC3E}">
        <p14:creationId xmlns:p14="http://schemas.microsoft.com/office/powerpoint/2010/main" val="73558270"/>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598050"/>
          </a:xfrm>
        </p:spPr>
        <p:txBody>
          <a:bodyPr>
            <a:noAutofit/>
          </a:bodyPr>
          <a:lstStyle/>
          <a:p>
            <a:r>
              <a:rPr lang="en-GB" sz="2700" dirty="0" smtClean="0"/>
              <a:t>1.5.2 – Stakeholder involvement in Business Activity</a:t>
            </a:r>
            <a:endParaRPr lang="en-GB" sz="2700" b="1" dirty="0" smtClean="0"/>
          </a:p>
        </p:txBody>
      </p:sp>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56</a:t>
            </a:r>
            <a:endParaRPr lang="en-GB" sz="2000" b="1" dirty="0">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040144179"/>
              </p:ext>
            </p:extLst>
          </p:nvPr>
        </p:nvGraphicFramePr>
        <p:xfrm>
          <a:off x="323529" y="1124744"/>
          <a:ext cx="8496942" cy="5486400"/>
        </p:xfrm>
        <a:graphic>
          <a:graphicData uri="http://schemas.openxmlformats.org/drawingml/2006/table">
            <a:tbl>
              <a:tblPr firstRow="1" bandRow="1">
                <a:tableStyleId>{5C22544A-7EE6-4342-B048-85BDC9FD1C3A}</a:tableStyleId>
              </a:tblPr>
              <a:tblGrid>
                <a:gridCol w="1080119"/>
                <a:gridCol w="4176464"/>
                <a:gridCol w="3240359"/>
              </a:tblGrid>
              <a:tr h="370840">
                <a:tc>
                  <a:txBody>
                    <a:bodyPr/>
                    <a:lstStyle/>
                    <a:p>
                      <a:r>
                        <a:rPr lang="en-US" sz="1400" dirty="0" smtClean="0">
                          <a:latin typeface="Calibri" panose="020F0502020204030204" pitchFamily="34" charset="0"/>
                        </a:rPr>
                        <a:t>Stakeholder Group</a:t>
                      </a:r>
                      <a:endParaRPr lang="en-GB" sz="1400" dirty="0">
                        <a:latin typeface="Calibri" panose="020F0502020204030204" pitchFamily="34" charset="0"/>
                      </a:endParaRPr>
                    </a:p>
                  </a:txBody>
                  <a:tcPr/>
                </a:tc>
                <a:tc>
                  <a:txBody>
                    <a:bodyPr/>
                    <a:lstStyle/>
                    <a:p>
                      <a:r>
                        <a:rPr lang="en-US" sz="1400" dirty="0" smtClean="0">
                          <a:latin typeface="Calibri" panose="020F0502020204030204" pitchFamily="34" charset="0"/>
                        </a:rPr>
                        <a:t>Main Features</a:t>
                      </a:r>
                      <a:endParaRPr lang="en-GB" sz="1400" dirty="0">
                        <a:latin typeface="Calibri" panose="020F0502020204030204" pitchFamily="34" charset="0"/>
                      </a:endParaRPr>
                    </a:p>
                  </a:txBody>
                  <a:tcPr/>
                </a:tc>
                <a:tc>
                  <a:txBody>
                    <a:bodyPr/>
                    <a:lstStyle/>
                    <a:p>
                      <a:r>
                        <a:rPr lang="en-US" sz="1400" dirty="0" smtClean="0">
                          <a:latin typeface="Calibri" panose="020F0502020204030204" pitchFamily="34" charset="0"/>
                        </a:rPr>
                        <a:t>Most likely objectives for the stakeholder group</a:t>
                      </a:r>
                      <a:endParaRPr lang="en-GB" sz="1400" dirty="0">
                        <a:latin typeface="Calibri" panose="020F0502020204030204" pitchFamily="34" charset="0"/>
                      </a:endParaRPr>
                    </a:p>
                  </a:txBody>
                  <a:tcPr/>
                </a:tc>
              </a:tr>
              <a:tr h="365016">
                <a:tc>
                  <a:txBody>
                    <a:bodyPr/>
                    <a:lstStyle/>
                    <a:p>
                      <a:r>
                        <a:rPr lang="en-US" sz="1400" dirty="0" smtClean="0">
                          <a:latin typeface="Calibri" panose="020F0502020204030204" pitchFamily="34" charset="0"/>
                        </a:rPr>
                        <a:t>Owners (Internal)</a:t>
                      </a:r>
                      <a:endParaRPr lang="en-GB" sz="1400" dirty="0">
                        <a:latin typeface="Calibri" panose="020F0502020204030204" pitchFamily="34" charset="0"/>
                      </a:endParaRPr>
                    </a:p>
                  </a:txBody>
                  <a:tcPr/>
                </a:tc>
                <a:tc>
                  <a:txBody>
                    <a:bodyPr/>
                    <a:lstStyle/>
                    <a:p>
                      <a:pPr marL="173038" indent="-173038">
                        <a:buFont typeface="Arial" panose="020B0604020202020204" pitchFamily="34" charset="0"/>
                        <a:buChar char="•"/>
                      </a:pPr>
                      <a:r>
                        <a:rPr lang="en-US" sz="1400" dirty="0" smtClean="0">
                          <a:latin typeface="Calibri" panose="020F0502020204030204" pitchFamily="34" charset="0"/>
                        </a:rPr>
                        <a:t>They put capital in to set up and expand the business</a:t>
                      </a:r>
                    </a:p>
                    <a:p>
                      <a:pPr marL="173038" indent="-173038">
                        <a:buFont typeface="Arial" panose="020B0604020202020204" pitchFamily="34" charset="0"/>
                        <a:buChar char="•"/>
                      </a:pPr>
                      <a:r>
                        <a:rPr lang="en-US" sz="1400" dirty="0" smtClean="0">
                          <a:latin typeface="Calibri" panose="020F0502020204030204" pitchFamily="34" charset="0"/>
                        </a:rPr>
                        <a:t>They will take a share of the profits if the business succeeds</a:t>
                      </a:r>
                    </a:p>
                    <a:p>
                      <a:pPr marL="173038" indent="-173038">
                        <a:buFont typeface="Arial" panose="020B0604020202020204" pitchFamily="34" charset="0"/>
                        <a:buChar char="•"/>
                      </a:pPr>
                      <a:r>
                        <a:rPr lang="en-US" sz="1400" dirty="0" smtClean="0">
                          <a:latin typeface="Calibri" panose="020F0502020204030204" pitchFamily="34" charset="0"/>
                        </a:rPr>
                        <a:t>If the business does not attract enough customers, then</a:t>
                      </a:r>
                      <a:r>
                        <a:rPr lang="en-US" sz="1400" baseline="0" dirty="0" smtClean="0">
                          <a:latin typeface="Calibri" panose="020F0502020204030204" pitchFamily="34" charset="0"/>
                        </a:rPr>
                        <a:t> they may lose the money they invested</a:t>
                      </a:r>
                    </a:p>
                    <a:p>
                      <a:pPr marL="173038" indent="-173038">
                        <a:buFont typeface="Arial" panose="020B0604020202020204" pitchFamily="34" charset="0"/>
                        <a:buChar char="•"/>
                      </a:pPr>
                      <a:r>
                        <a:rPr lang="en-US" sz="1400" baseline="0" dirty="0" smtClean="0">
                          <a:latin typeface="Calibri" panose="020F0502020204030204" pitchFamily="34" charset="0"/>
                        </a:rPr>
                        <a:t>They are risk takers</a:t>
                      </a:r>
                      <a:endParaRPr lang="en-GB" sz="1400" dirty="0">
                        <a:latin typeface="Calibri" panose="020F0502020204030204" pitchFamily="34" charset="0"/>
                      </a:endParaRPr>
                    </a:p>
                  </a:txBody>
                  <a:tcPr/>
                </a:tc>
                <a:tc>
                  <a:txBody>
                    <a:bodyPr/>
                    <a:lstStyle/>
                    <a:p>
                      <a:pPr marL="234950" indent="-234950">
                        <a:buFont typeface="Arial" panose="020B0604020202020204" pitchFamily="34" charset="0"/>
                        <a:buChar char="•"/>
                      </a:pPr>
                      <a:r>
                        <a:rPr lang="en-US" sz="1400" dirty="0" smtClean="0">
                          <a:latin typeface="Calibri" panose="020F0502020204030204" pitchFamily="34" charset="0"/>
                        </a:rPr>
                        <a:t>Share of the profits so that they gain a rate of return on the money put into the business.</a:t>
                      </a:r>
                    </a:p>
                    <a:p>
                      <a:pPr marL="234950" indent="-234950">
                        <a:buFont typeface="Arial" panose="020B0604020202020204" pitchFamily="34" charset="0"/>
                        <a:buChar char="•"/>
                      </a:pPr>
                      <a:r>
                        <a:rPr lang="en-US" sz="1400" dirty="0" smtClean="0">
                          <a:latin typeface="Calibri" panose="020F0502020204030204" pitchFamily="34" charset="0"/>
                        </a:rPr>
                        <a:t>Growth of the business so that the value of their investment increases</a:t>
                      </a:r>
                      <a:endParaRPr lang="en-GB" sz="1400" dirty="0">
                        <a:latin typeface="Calibri" panose="020F0502020204030204" pitchFamily="34" charset="0"/>
                      </a:endParaRPr>
                    </a:p>
                  </a:txBody>
                  <a:tcPr/>
                </a:tc>
              </a:tr>
              <a:tr h="370840">
                <a:tc>
                  <a:txBody>
                    <a:bodyPr/>
                    <a:lstStyle/>
                    <a:p>
                      <a:r>
                        <a:rPr lang="en-US" sz="1400" dirty="0" smtClean="0">
                          <a:latin typeface="Calibri" panose="020F0502020204030204" pitchFamily="34" charset="0"/>
                        </a:rPr>
                        <a:t>Workers (Internal)</a:t>
                      </a:r>
                      <a:endParaRPr lang="en-GB" sz="1400" dirty="0">
                        <a:latin typeface="Calibri" panose="020F0502020204030204" pitchFamily="34" charset="0"/>
                      </a:endParaRPr>
                    </a:p>
                  </a:txBody>
                  <a:tcPr/>
                </a:tc>
                <a:tc>
                  <a:txBody>
                    <a:bodyPr/>
                    <a:lstStyle/>
                    <a:p>
                      <a:pPr marL="173038" indent="-173038">
                        <a:buFont typeface="Arial" panose="020B0604020202020204" pitchFamily="34" charset="0"/>
                        <a:buChar char="•"/>
                      </a:pPr>
                      <a:r>
                        <a:rPr lang="en-US" sz="1400" dirty="0" smtClean="0">
                          <a:latin typeface="Calibri" panose="020F0502020204030204" pitchFamily="34" charset="0"/>
                        </a:rPr>
                        <a:t>Employed</a:t>
                      </a:r>
                      <a:r>
                        <a:rPr lang="en-US" sz="1400" baseline="0" dirty="0" smtClean="0">
                          <a:latin typeface="Calibri" panose="020F0502020204030204" pitchFamily="34" charset="0"/>
                        </a:rPr>
                        <a:t> by the business, employees.</a:t>
                      </a:r>
                    </a:p>
                    <a:p>
                      <a:pPr marL="173038" indent="-173038">
                        <a:buFont typeface="Arial" panose="020B0604020202020204" pitchFamily="34" charset="0"/>
                        <a:buChar char="•"/>
                      </a:pPr>
                      <a:r>
                        <a:rPr lang="en-US" sz="1400" dirty="0" smtClean="0">
                          <a:latin typeface="Calibri" panose="020F0502020204030204" pitchFamily="34" charset="0"/>
                        </a:rPr>
                        <a:t>They have to follow instructions of the managers and may need training to work effectively.</a:t>
                      </a:r>
                    </a:p>
                    <a:p>
                      <a:pPr marL="173038" indent="-173038">
                        <a:buFont typeface="Arial" panose="020B0604020202020204" pitchFamily="34" charset="0"/>
                        <a:buChar char="•"/>
                      </a:pPr>
                      <a:r>
                        <a:rPr lang="en-US" sz="1400" dirty="0" smtClean="0">
                          <a:latin typeface="Calibri" panose="020F0502020204030204" pitchFamily="34" charset="0"/>
                        </a:rPr>
                        <a:t>They may be on full</a:t>
                      </a:r>
                      <a:r>
                        <a:rPr lang="en-US" sz="1400" baseline="0" dirty="0" smtClean="0">
                          <a:latin typeface="Calibri" panose="020F0502020204030204" pitchFamily="34" charset="0"/>
                        </a:rPr>
                        <a:t> or part time contracts and a temporary or permanent basis.</a:t>
                      </a:r>
                    </a:p>
                    <a:p>
                      <a:pPr marL="173038" indent="-173038">
                        <a:buFont typeface="Arial" panose="020B0604020202020204" pitchFamily="34" charset="0"/>
                        <a:buChar char="•"/>
                      </a:pPr>
                      <a:r>
                        <a:rPr lang="en-US" sz="1400" baseline="0" dirty="0" smtClean="0">
                          <a:latin typeface="Calibri" panose="020F0502020204030204" pitchFamily="34" charset="0"/>
                        </a:rPr>
                        <a:t>If there is not enough work for all workers, some may be made redundant (retrenchment) and asked to leave. </a:t>
                      </a:r>
                      <a:endParaRPr lang="en-GB" sz="1400" dirty="0">
                        <a:latin typeface="Calibri" panose="020F0502020204030204" pitchFamily="34" charset="0"/>
                      </a:endParaRPr>
                    </a:p>
                  </a:txBody>
                  <a:tcPr/>
                </a:tc>
                <a:tc>
                  <a:txBody>
                    <a:bodyPr/>
                    <a:lstStyle/>
                    <a:p>
                      <a:pPr marL="234950" indent="-234950">
                        <a:buFont typeface="Arial" panose="020B0604020202020204" pitchFamily="34" charset="0"/>
                        <a:buChar char="•"/>
                      </a:pPr>
                      <a:r>
                        <a:rPr lang="en-US" sz="1400" dirty="0" smtClean="0">
                          <a:latin typeface="Calibri" panose="020F0502020204030204" pitchFamily="34" charset="0"/>
                        </a:rPr>
                        <a:t>Regular</a:t>
                      </a:r>
                      <a:r>
                        <a:rPr lang="en-US" sz="1400" baseline="0" dirty="0" smtClean="0">
                          <a:latin typeface="Calibri" panose="020F0502020204030204" pitchFamily="34" charset="0"/>
                        </a:rPr>
                        <a:t> payment for their work</a:t>
                      </a:r>
                    </a:p>
                    <a:p>
                      <a:pPr marL="234950" indent="-234950">
                        <a:buFont typeface="Arial" panose="020B0604020202020204" pitchFamily="34" charset="0"/>
                        <a:buChar char="•"/>
                      </a:pPr>
                      <a:r>
                        <a:rPr lang="en-US" sz="1400" baseline="0" dirty="0" smtClean="0">
                          <a:latin typeface="Calibri" panose="020F0502020204030204" pitchFamily="34" charset="0"/>
                        </a:rPr>
                        <a:t>Contract of employment</a:t>
                      </a:r>
                    </a:p>
                    <a:p>
                      <a:pPr marL="234950" indent="-234950">
                        <a:buFont typeface="Arial" panose="020B0604020202020204" pitchFamily="34" charset="0"/>
                        <a:buChar char="•"/>
                      </a:pPr>
                      <a:r>
                        <a:rPr lang="en-US" sz="1400" baseline="0" dirty="0" smtClean="0">
                          <a:latin typeface="Calibri" panose="020F0502020204030204" pitchFamily="34" charset="0"/>
                        </a:rPr>
                        <a:t>Job Security – workers do not want to look for new jobs frequently</a:t>
                      </a:r>
                    </a:p>
                    <a:p>
                      <a:pPr marL="234950" indent="-234950">
                        <a:buFont typeface="Arial" panose="020B0604020202020204" pitchFamily="34" charset="0"/>
                        <a:buChar char="•"/>
                      </a:pPr>
                      <a:r>
                        <a:rPr lang="en-US" sz="1400" baseline="0" dirty="0" smtClean="0">
                          <a:latin typeface="Calibri" panose="020F0502020204030204" pitchFamily="34" charset="0"/>
                        </a:rPr>
                        <a:t>Job that gives satisfaction and provides motivation.</a:t>
                      </a:r>
                      <a:endParaRPr lang="en-GB" sz="1400" dirty="0">
                        <a:latin typeface="Calibri" panose="020F0502020204030204" pitchFamily="34" charset="0"/>
                      </a:endParaRPr>
                    </a:p>
                  </a:txBody>
                  <a:tcPr/>
                </a:tc>
              </a:tr>
              <a:tr h="370840">
                <a:tc>
                  <a:txBody>
                    <a:bodyPr/>
                    <a:lstStyle/>
                    <a:p>
                      <a:r>
                        <a:rPr lang="en-US" sz="1400" dirty="0" smtClean="0">
                          <a:latin typeface="Calibri" panose="020F0502020204030204" pitchFamily="34" charset="0"/>
                        </a:rPr>
                        <a:t>Managers (Internal)</a:t>
                      </a:r>
                      <a:endParaRPr lang="en-GB" sz="1400" dirty="0">
                        <a:latin typeface="Calibri" panose="020F0502020204030204" pitchFamily="34" charset="0"/>
                      </a:endParaRPr>
                    </a:p>
                  </a:txBody>
                  <a:tcPr/>
                </a:tc>
                <a:tc>
                  <a:txBody>
                    <a:bodyPr/>
                    <a:lstStyle/>
                    <a:p>
                      <a:pPr marL="173038" indent="-173038">
                        <a:buFont typeface="Arial" panose="020B0604020202020204" pitchFamily="34" charset="0"/>
                        <a:buChar char="•"/>
                      </a:pPr>
                      <a:r>
                        <a:rPr lang="en-US" sz="1400" dirty="0" smtClean="0">
                          <a:latin typeface="Calibri" panose="020F0502020204030204" pitchFamily="34" charset="0"/>
                        </a:rPr>
                        <a:t>They are also employees and control the work of other workers</a:t>
                      </a:r>
                    </a:p>
                    <a:p>
                      <a:pPr marL="173038" indent="-173038">
                        <a:buFont typeface="Arial" panose="020B0604020202020204" pitchFamily="34" charset="0"/>
                        <a:buChar char="•"/>
                      </a:pPr>
                      <a:r>
                        <a:rPr lang="en-US" sz="1400" dirty="0" smtClean="0">
                          <a:latin typeface="Calibri" panose="020F0502020204030204" pitchFamily="34" charset="0"/>
                        </a:rPr>
                        <a:t>They take important decisions</a:t>
                      </a:r>
                    </a:p>
                    <a:p>
                      <a:pPr marL="173038" indent="-173038">
                        <a:buFont typeface="Arial" panose="020B0604020202020204" pitchFamily="34" charset="0"/>
                        <a:buChar char="•"/>
                      </a:pPr>
                      <a:r>
                        <a:rPr lang="en-US" sz="1400" dirty="0" smtClean="0">
                          <a:latin typeface="Calibri" panose="020F0502020204030204" pitchFamily="34" charset="0"/>
                        </a:rPr>
                        <a:t>Their</a:t>
                      </a:r>
                      <a:r>
                        <a:rPr lang="en-US" sz="1400" baseline="0" dirty="0" smtClean="0">
                          <a:latin typeface="Calibri" panose="020F0502020204030204" pitchFamily="34" charset="0"/>
                        </a:rPr>
                        <a:t> successful decisions could lead to business expansion.</a:t>
                      </a:r>
                    </a:p>
                    <a:p>
                      <a:pPr marL="173038" indent="-173038">
                        <a:buFont typeface="Arial" panose="020B0604020202020204" pitchFamily="34" charset="0"/>
                        <a:buChar char="•"/>
                      </a:pPr>
                      <a:r>
                        <a:rPr lang="en-US" sz="1400" baseline="0" dirty="0" smtClean="0">
                          <a:latin typeface="Calibri" panose="020F0502020204030204" pitchFamily="34" charset="0"/>
                        </a:rPr>
                        <a:t>If they make poor decisions, the business could fail.</a:t>
                      </a:r>
                      <a:endParaRPr lang="en-GB" sz="1400" dirty="0">
                        <a:latin typeface="Calibri" panose="020F0502020204030204" pitchFamily="34" charset="0"/>
                      </a:endParaRPr>
                    </a:p>
                  </a:txBody>
                  <a:tcPr/>
                </a:tc>
                <a:tc>
                  <a:txBody>
                    <a:bodyPr/>
                    <a:lstStyle/>
                    <a:p>
                      <a:pPr marL="234950" indent="-234950">
                        <a:buFont typeface="Arial" panose="020B0604020202020204" pitchFamily="34" charset="0"/>
                        <a:buChar char="•"/>
                      </a:pPr>
                      <a:r>
                        <a:rPr lang="en-US" sz="1400" dirty="0" smtClean="0">
                          <a:latin typeface="Calibri" panose="020F0502020204030204" pitchFamily="34" charset="0"/>
                        </a:rPr>
                        <a:t>High salaries because of the important work they do.</a:t>
                      </a:r>
                    </a:p>
                    <a:p>
                      <a:pPr marL="234950" indent="-234950">
                        <a:buFont typeface="Arial" panose="020B0604020202020204" pitchFamily="34" charset="0"/>
                        <a:buChar char="•"/>
                      </a:pPr>
                      <a:r>
                        <a:rPr lang="en-US" sz="1400" dirty="0" smtClean="0">
                          <a:latin typeface="Calibri" panose="020F0502020204030204" pitchFamily="34" charset="0"/>
                        </a:rPr>
                        <a:t>Job Security – depending on success</a:t>
                      </a:r>
                    </a:p>
                    <a:p>
                      <a:pPr marL="234950" indent="-234950">
                        <a:buFont typeface="Arial" panose="020B0604020202020204" pitchFamily="34" charset="0"/>
                        <a:buChar char="•"/>
                      </a:pPr>
                      <a:r>
                        <a:rPr lang="en-US" sz="1400" dirty="0" smtClean="0">
                          <a:latin typeface="Calibri" panose="020F0502020204030204" pitchFamily="34" charset="0"/>
                        </a:rPr>
                        <a:t>Growth of the business so that managers can control a bigger and better known business, giving them more status and power.</a:t>
                      </a:r>
                      <a:endParaRPr lang="en-GB" sz="1400" dirty="0">
                        <a:latin typeface="Calibri" panose="020F0502020204030204" pitchFamily="34" charset="0"/>
                      </a:endParaRPr>
                    </a:p>
                  </a:txBody>
                  <a:tcPr/>
                </a:tc>
              </a:tr>
            </a:tbl>
          </a:graphicData>
        </a:graphic>
      </p:graphicFrame>
      <p:sp>
        <p:nvSpPr>
          <p:cNvPr id="10" name="TextBox 9">
            <a:hlinkClick r:id="rId3" action="ppaction://hlinkfile"/>
          </p:cNvPr>
          <p:cNvSpPr txBox="1"/>
          <p:nvPr/>
        </p:nvSpPr>
        <p:spPr>
          <a:xfrm>
            <a:off x="8316416" y="4437112"/>
            <a:ext cx="360040" cy="584775"/>
          </a:xfrm>
          <a:prstGeom prst="rect">
            <a:avLst/>
          </a:prstGeom>
          <a:noFill/>
        </p:spPr>
        <p:txBody>
          <a:bodyPr wrap="square" rtlCol="0">
            <a:spAutoFit/>
          </a:bodyPr>
          <a:lstStyle/>
          <a:p>
            <a:r>
              <a:rPr lang="en-US" sz="3200" dirty="0" smtClean="0">
                <a:solidFill>
                  <a:srgbClr val="0070C0"/>
                </a:solidFill>
              </a:rPr>
              <a:t>?</a:t>
            </a:r>
            <a:endParaRPr lang="en-GB" dirty="0">
              <a:solidFill>
                <a:srgbClr val="0070C0"/>
              </a:solidFill>
            </a:endParaRPr>
          </a:p>
        </p:txBody>
      </p:sp>
    </p:spTree>
    <p:extLst>
      <p:ext uri="{BB962C8B-B14F-4D97-AF65-F5344CB8AC3E}">
        <p14:creationId xmlns:p14="http://schemas.microsoft.com/office/powerpoint/2010/main" val="3997616645"/>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598050"/>
          </a:xfrm>
        </p:spPr>
        <p:txBody>
          <a:bodyPr>
            <a:noAutofit/>
          </a:bodyPr>
          <a:lstStyle/>
          <a:p>
            <a:r>
              <a:rPr lang="en-GB" sz="2700" dirty="0" smtClean="0"/>
              <a:t>1.5.2 – Stakeholder involvement in Business Activity</a:t>
            </a:r>
            <a:endParaRPr lang="en-GB" sz="2700" b="1" dirty="0" smtClean="0"/>
          </a:p>
        </p:txBody>
      </p:sp>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56</a:t>
            </a:r>
            <a:endParaRPr lang="en-GB" sz="2000" b="1" dirty="0">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65828275"/>
              </p:ext>
            </p:extLst>
          </p:nvPr>
        </p:nvGraphicFramePr>
        <p:xfrm>
          <a:off x="251520" y="1124744"/>
          <a:ext cx="8640960" cy="5524500"/>
        </p:xfrm>
        <a:graphic>
          <a:graphicData uri="http://schemas.openxmlformats.org/drawingml/2006/table">
            <a:tbl>
              <a:tblPr firstRow="1" bandRow="1">
                <a:tableStyleId>{5C22544A-7EE6-4342-B048-85BDC9FD1C3A}</a:tableStyleId>
              </a:tblPr>
              <a:tblGrid>
                <a:gridCol w="1171655"/>
                <a:gridCol w="4346941"/>
                <a:gridCol w="3122364"/>
              </a:tblGrid>
              <a:tr h="370840">
                <a:tc>
                  <a:txBody>
                    <a:bodyPr/>
                    <a:lstStyle/>
                    <a:p>
                      <a:r>
                        <a:rPr lang="en-US" sz="1330" dirty="0" smtClean="0">
                          <a:latin typeface="Calibri" panose="020F0502020204030204" pitchFamily="34" charset="0"/>
                        </a:rPr>
                        <a:t>Stakeholder Group</a:t>
                      </a:r>
                      <a:endParaRPr lang="en-GB" sz="1330" dirty="0">
                        <a:latin typeface="Calibri" panose="020F0502020204030204" pitchFamily="34" charset="0"/>
                      </a:endParaRPr>
                    </a:p>
                  </a:txBody>
                  <a:tcPr/>
                </a:tc>
                <a:tc>
                  <a:txBody>
                    <a:bodyPr/>
                    <a:lstStyle/>
                    <a:p>
                      <a:r>
                        <a:rPr lang="en-US" sz="1330" dirty="0" smtClean="0">
                          <a:latin typeface="Calibri" panose="020F0502020204030204" pitchFamily="34" charset="0"/>
                        </a:rPr>
                        <a:t>Main Features</a:t>
                      </a:r>
                      <a:endParaRPr lang="en-GB" sz="1330" dirty="0">
                        <a:latin typeface="Calibri" panose="020F0502020204030204" pitchFamily="34" charset="0"/>
                      </a:endParaRPr>
                    </a:p>
                  </a:txBody>
                  <a:tcPr/>
                </a:tc>
                <a:tc>
                  <a:txBody>
                    <a:bodyPr/>
                    <a:lstStyle/>
                    <a:p>
                      <a:r>
                        <a:rPr lang="en-US" sz="1330" dirty="0" smtClean="0">
                          <a:latin typeface="Calibri" panose="020F0502020204030204" pitchFamily="34" charset="0"/>
                        </a:rPr>
                        <a:t>Most likely objectives for the stakeholder group</a:t>
                      </a:r>
                      <a:endParaRPr lang="en-GB" sz="1330" dirty="0">
                        <a:latin typeface="Calibri" panose="020F0502020204030204" pitchFamily="34" charset="0"/>
                      </a:endParaRPr>
                    </a:p>
                  </a:txBody>
                  <a:tcPr/>
                </a:tc>
              </a:tr>
              <a:tr h="365016">
                <a:tc>
                  <a:txBody>
                    <a:bodyPr/>
                    <a:lstStyle/>
                    <a:p>
                      <a:r>
                        <a:rPr lang="en-US" sz="1330" dirty="0" smtClean="0">
                          <a:latin typeface="Calibri" panose="020F0502020204030204" pitchFamily="34" charset="0"/>
                        </a:rPr>
                        <a:t>Customers (external)</a:t>
                      </a:r>
                      <a:endParaRPr lang="en-GB" sz="1330" dirty="0">
                        <a:latin typeface="Calibri" panose="020F0502020204030204" pitchFamily="34" charset="0"/>
                      </a:endParaRPr>
                    </a:p>
                  </a:txBody>
                  <a:tcPr/>
                </a:tc>
                <a:tc>
                  <a:txBody>
                    <a:bodyPr/>
                    <a:lstStyle/>
                    <a:p>
                      <a:pPr marL="173038" indent="-173038">
                        <a:buFont typeface="Arial" panose="020B0604020202020204" pitchFamily="34" charset="0"/>
                        <a:buChar char="•"/>
                      </a:pPr>
                      <a:r>
                        <a:rPr lang="en-US" sz="1330" dirty="0" smtClean="0">
                          <a:latin typeface="Calibri" panose="020F0502020204030204" pitchFamily="34" charset="0"/>
                        </a:rPr>
                        <a:t>Important to every</a:t>
                      </a:r>
                      <a:r>
                        <a:rPr lang="en-US" sz="1330" baseline="0" dirty="0" smtClean="0">
                          <a:latin typeface="Calibri" panose="020F0502020204030204" pitchFamily="34" charset="0"/>
                        </a:rPr>
                        <a:t> business, they buy the goods or services the business produces or provides</a:t>
                      </a:r>
                      <a:endParaRPr lang="en-US" sz="1330" dirty="0" smtClean="0">
                        <a:latin typeface="Calibri" panose="020F0502020204030204" pitchFamily="34" charset="0"/>
                      </a:endParaRPr>
                    </a:p>
                    <a:p>
                      <a:pPr marL="173038" indent="-173038">
                        <a:buFont typeface="Arial" panose="020B0604020202020204" pitchFamily="34" charset="0"/>
                        <a:buChar char="•"/>
                      </a:pPr>
                      <a:r>
                        <a:rPr lang="en-US" sz="1330" dirty="0" smtClean="0">
                          <a:latin typeface="Calibri" panose="020F0502020204030204" pitchFamily="34" charset="0"/>
                        </a:rPr>
                        <a:t>Without enough customers the business makes losses and eventually fails</a:t>
                      </a:r>
                    </a:p>
                    <a:p>
                      <a:pPr marL="173038" indent="-173038">
                        <a:buFont typeface="Arial" panose="020B0604020202020204" pitchFamily="34" charset="0"/>
                        <a:buChar char="•"/>
                      </a:pPr>
                      <a:r>
                        <a:rPr lang="en-US" sz="1330" dirty="0" smtClean="0">
                          <a:latin typeface="Calibri" panose="020F0502020204030204" pitchFamily="34" charset="0"/>
                        </a:rPr>
                        <a:t>The most successful businesses try to find out what consumers want before making goods or providing services – this is called market research.</a:t>
                      </a:r>
                      <a:endParaRPr lang="en-GB" sz="1330" dirty="0">
                        <a:latin typeface="Calibri" panose="020F0502020204030204" pitchFamily="34" charset="0"/>
                      </a:endParaRPr>
                    </a:p>
                  </a:txBody>
                  <a:tcPr/>
                </a:tc>
                <a:tc>
                  <a:txBody>
                    <a:bodyPr/>
                    <a:lstStyle/>
                    <a:p>
                      <a:pPr marL="234950" indent="-234950">
                        <a:buFont typeface="Arial" panose="020B0604020202020204" pitchFamily="34" charset="0"/>
                        <a:buChar char="•"/>
                      </a:pPr>
                      <a:r>
                        <a:rPr lang="en-US" sz="1330" dirty="0" smtClean="0">
                          <a:latin typeface="Calibri" panose="020F0502020204030204" pitchFamily="34" charset="0"/>
                        </a:rPr>
                        <a:t>Safe and reliable</a:t>
                      </a:r>
                      <a:r>
                        <a:rPr lang="en-US" sz="1330" baseline="0" dirty="0" smtClean="0">
                          <a:latin typeface="Calibri" panose="020F0502020204030204" pitchFamily="34" charset="0"/>
                        </a:rPr>
                        <a:t> products</a:t>
                      </a:r>
                    </a:p>
                    <a:p>
                      <a:pPr marL="234950" indent="-234950">
                        <a:buFont typeface="Arial" panose="020B0604020202020204" pitchFamily="34" charset="0"/>
                        <a:buChar char="•"/>
                      </a:pPr>
                      <a:r>
                        <a:rPr lang="en-US" sz="1330" baseline="0" dirty="0" smtClean="0">
                          <a:latin typeface="Calibri" panose="020F0502020204030204" pitchFamily="34" charset="0"/>
                        </a:rPr>
                        <a:t>Value for money</a:t>
                      </a:r>
                    </a:p>
                    <a:p>
                      <a:pPr marL="234950" indent="-234950">
                        <a:buFont typeface="Arial" panose="020B0604020202020204" pitchFamily="34" charset="0"/>
                        <a:buChar char="•"/>
                      </a:pPr>
                      <a:r>
                        <a:rPr lang="en-US" sz="1330" baseline="0" dirty="0" smtClean="0">
                          <a:latin typeface="Calibri" panose="020F0502020204030204" pitchFamily="34" charset="0"/>
                        </a:rPr>
                        <a:t>Well designed products of good quality</a:t>
                      </a:r>
                    </a:p>
                    <a:p>
                      <a:pPr marL="234950" indent="-234950">
                        <a:buFont typeface="Arial" panose="020B0604020202020204" pitchFamily="34" charset="0"/>
                        <a:buChar char="•"/>
                      </a:pPr>
                      <a:r>
                        <a:rPr lang="en-US" sz="1330" baseline="0" dirty="0" smtClean="0">
                          <a:latin typeface="Calibri" panose="020F0502020204030204" pitchFamily="34" charset="0"/>
                        </a:rPr>
                        <a:t>Reliability of service and maintenance.</a:t>
                      </a:r>
                      <a:endParaRPr lang="en-GB" sz="1330" dirty="0">
                        <a:latin typeface="Calibri" panose="020F0502020204030204" pitchFamily="34" charset="0"/>
                      </a:endParaRPr>
                    </a:p>
                  </a:txBody>
                  <a:tcPr/>
                </a:tc>
              </a:tr>
              <a:tr h="370840">
                <a:tc>
                  <a:txBody>
                    <a:bodyPr/>
                    <a:lstStyle/>
                    <a:p>
                      <a:r>
                        <a:rPr lang="en-US" sz="1330" dirty="0" smtClean="0">
                          <a:latin typeface="Calibri" panose="020F0502020204030204" pitchFamily="34" charset="0"/>
                        </a:rPr>
                        <a:t>Government (external)</a:t>
                      </a:r>
                      <a:endParaRPr lang="en-GB" sz="1330" dirty="0">
                        <a:latin typeface="Calibri" panose="020F0502020204030204" pitchFamily="34" charset="0"/>
                      </a:endParaRPr>
                    </a:p>
                  </a:txBody>
                  <a:tcPr/>
                </a:tc>
                <a:tc>
                  <a:txBody>
                    <a:bodyPr/>
                    <a:lstStyle/>
                    <a:p>
                      <a:pPr marL="173038" indent="-173038">
                        <a:buFont typeface="Arial" panose="020B0604020202020204" pitchFamily="34" charset="0"/>
                        <a:buChar char="•"/>
                      </a:pPr>
                      <a:r>
                        <a:rPr lang="en-US" sz="1330" dirty="0" smtClean="0">
                          <a:latin typeface="Calibri" panose="020F0502020204030204" pitchFamily="34" charset="0"/>
                        </a:rPr>
                        <a:t>They are responsible for the country’s economy</a:t>
                      </a:r>
                    </a:p>
                    <a:p>
                      <a:pPr marL="173038" indent="-173038">
                        <a:buFont typeface="Arial" panose="020B0604020202020204" pitchFamily="34" charset="0"/>
                        <a:buChar char="•"/>
                      </a:pPr>
                      <a:r>
                        <a:rPr lang="en-US" sz="1330" dirty="0" smtClean="0">
                          <a:latin typeface="Calibri" panose="020F0502020204030204" pitchFamily="34" charset="0"/>
                        </a:rPr>
                        <a:t>They</a:t>
                      </a:r>
                      <a:r>
                        <a:rPr lang="en-US" sz="1330" baseline="0" dirty="0" smtClean="0">
                          <a:latin typeface="Calibri" panose="020F0502020204030204" pitchFamily="34" charset="0"/>
                        </a:rPr>
                        <a:t> pass laws to protect consumers and workers</a:t>
                      </a:r>
                      <a:endParaRPr lang="en-GB" sz="1330" dirty="0">
                        <a:latin typeface="Calibri" panose="020F0502020204030204" pitchFamily="34" charset="0"/>
                      </a:endParaRPr>
                    </a:p>
                  </a:txBody>
                  <a:tcPr/>
                </a:tc>
                <a:tc>
                  <a:txBody>
                    <a:bodyPr/>
                    <a:lstStyle/>
                    <a:p>
                      <a:pPr marL="234950" indent="-234950">
                        <a:buFont typeface="Arial" panose="020B0604020202020204" pitchFamily="34" charset="0"/>
                        <a:buChar char="•"/>
                      </a:pPr>
                      <a:r>
                        <a:rPr lang="en-US" sz="1330" dirty="0" smtClean="0">
                          <a:latin typeface="Calibri" panose="020F0502020204030204" pitchFamily="34" charset="0"/>
                        </a:rPr>
                        <a:t>Want the business to succeed</a:t>
                      </a:r>
                      <a:r>
                        <a:rPr lang="en-US" sz="1330" baseline="0" dirty="0" smtClean="0">
                          <a:latin typeface="Calibri" panose="020F0502020204030204" pitchFamily="34" charset="0"/>
                        </a:rPr>
                        <a:t> in their country. Successful businesses will employ workers, pay taxes and increase the country’s output.</a:t>
                      </a:r>
                    </a:p>
                    <a:p>
                      <a:pPr marL="234950" indent="-234950">
                        <a:buFont typeface="Arial" panose="020B0604020202020204" pitchFamily="34" charset="0"/>
                        <a:buChar char="•"/>
                      </a:pPr>
                      <a:r>
                        <a:rPr lang="en-US" sz="1330" baseline="0" dirty="0" smtClean="0">
                          <a:latin typeface="Calibri" panose="020F0502020204030204" pitchFamily="34" charset="0"/>
                        </a:rPr>
                        <a:t>Expect all firms to stay within the law – laws affect business activity</a:t>
                      </a:r>
                      <a:endParaRPr lang="en-GB" sz="1330" dirty="0">
                        <a:latin typeface="Calibri" panose="020F0502020204030204" pitchFamily="34" charset="0"/>
                      </a:endParaRPr>
                    </a:p>
                  </a:txBody>
                  <a:tcPr/>
                </a:tc>
              </a:tr>
              <a:tr h="370840">
                <a:tc>
                  <a:txBody>
                    <a:bodyPr/>
                    <a:lstStyle/>
                    <a:p>
                      <a:r>
                        <a:rPr lang="en-US" sz="1330" dirty="0" smtClean="0">
                          <a:latin typeface="Calibri" panose="020F0502020204030204" pitchFamily="34" charset="0"/>
                        </a:rPr>
                        <a:t>Whole Community (external)</a:t>
                      </a:r>
                      <a:endParaRPr lang="en-GB" sz="1330" dirty="0">
                        <a:latin typeface="Calibri" panose="020F0502020204030204" pitchFamily="34" charset="0"/>
                      </a:endParaRPr>
                    </a:p>
                  </a:txBody>
                  <a:tcPr/>
                </a:tc>
                <a:tc>
                  <a:txBody>
                    <a:bodyPr/>
                    <a:lstStyle/>
                    <a:p>
                      <a:pPr marL="173038" indent="-173038">
                        <a:buFont typeface="Arial" panose="020B0604020202020204" pitchFamily="34" charset="0"/>
                        <a:buChar char="•"/>
                      </a:pPr>
                      <a:r>
                        <a:rPr lang="en-US" sz="1330" dirty="0" smtClean="0">
                          <a:latin typeface="Calibri" panose="020F0502020204030204" pitchFamily="34" charset="0"/>
                        </a:rPr>
                        <a:t>Heavily affected by business activity.</a:t>
                      </a:r>
                      <a:r>
                        <a:rPr lang="en-US" sz="1330" baseline="0" dirty="0" smtClean="0">
                          <a:latin typeface="Calibri" panose="020F0502020204030204" pitchFamily="34" charset="0"/>
                        </a:rPr>
                        <a:t> E.g. Dangerous products might harm the population, factories can produce pollution that damages rivers, the sea and air quality.</a:t>
                      </a:r>
                    </a:p>
                    <a:p>
                      <a:pPr marL="173038" indent="-173038">
                        <a:buFont typeface="Arial" panose="020B0604020202020204" pitchFamily="34" charset="0"/>
                        <a:buChar char="•"/>
                      </a:pPr>
                      <a:r>
                        <a:rPr lang="en-US" sz="1330" baseline="0" dirty="0" smtClean="0">
                          <a:latin typeface="Calibri" panose="020F0502020204030204" pitchFamily="34" charset="0"/>
                        </a:rPr>
                        <a:t>Businesses also create jobs and allow workers to raise their living standards. Many products are beneficial to the community like medicines or public transport.</a:t>
                      </a:r>
                      <a:endParaRPr lang="en-GB" sz="1330" dirty="0">
                        <a:latin typeface="Calibri" panose="020F0502020204030204" pitchFamily="34" charset="0"/>
                      </a:endParaRPr>
                    </a:p>
                  </a:txBody>
                  <a:tcPr/>
                </a:tc>
                <a:tc>
                  <a:txBody>
                    <a:bodyPr/>
                    <a:lstStyle/>
                    <a:p>
                      <a:pPr marL="234950" indent="-234950">
                        <a:buFont typeface="Arial" panose="020B0604020202020204" pitchFamily="34" charset="0"/>
                        <a:buChar char="•"/>
                      </a:pPr>
                      <a:r>
                        <a:rPr lang="en-US" sz="1330" dirty="0" smtClean="0">
                          <a:latin typeface="Calibri" panose="020F0502020204030204" pitchFamily="34" charset="0"/>
                        </a:rPr>
                        <a:t>Jobs for the working population</a:t>
                      </a:r>
                    </a:p>
                    <a:p>
                      <a:pPr marL="234950" indent="-234950">
                        <a:buFont typeface="Arial" panose="020B0604020202020204" pitchFamily="34" charset="0"/>
                        <a:buChar char="•"/>
                      </a:pPr>
                      <a:r>
                        <a:rPr lang="en-US" sz="1330" dirty="0" smtClean="0">
                          <a:latin typeface="Calibri" panose="020F0502020204030204" pitchFamily="34" charset="0"/>
                        </a:rPr>
                        <a:t>Production that does not damage the environment</a:t>
                      </a:r>
                    </a:p>
                    <a:p>
                      <a:pPr marL="234950" indent="-234950">
                        <a:buFont typeface="Arial" panose="020B0604020202020204" pitchFamily="34" charset="0"/>
                        <a:buChar char="•"/>
                      </a:pPr>
                      <a:r>
                        <a:rPr lang="en-US" sz="1330" dirty="0" smtClean="0">
                          <a:latin typeface="Calibri" panose="020F0502020204030204" pitchFamily="34" charset="0"/>
                        </a:rPr>
                        <a:t>Safe products that</a:t>
                      </a:r>
                      <a:r>
                        <a:rPr lang="en-US" sz="1330" baseline="0" dirty="0" smtClean="0">
                          <a:latin typeface="Calibri" panose="020F0502020204030204" pitchFamily="34" charset="0"/>
                        </a:rPr>
                        <a:t> are socially responsible.</a:t>
                      </a:r>
                    </a:p>
                  </a:txBody>
                  <a:tcPr/>
                </a:tc>
              </a:tr>
              <a:tr h="370840">
                <a:tc>
                  <a:txBody>
                    <a:bodyPr/>
                    <a:lstStyle/>
                    <a:p>
                      <a:r>
                        <a:rPr lang="en-US" sz="1330" dirty="0" smtClean="0">
                          <a:latin typeface="Calibri" panose="020F0502020204030204" pitchFamily="34" charset="0"/>
                        </a:rPr>
                        <a:t>Banks (external)</a:t>
                      </a:r>
                      <a:endParaRPr lang="en-GB" sz="1330" dirty="0">
                        <a:latin typeface="Calibri" panose="020F0502020204030204" pitchFamily="34" charset="0"/>
                      </a:endParaRPr>
                    </a:p>
                  </a:txBody>
                  <a:tcPr/>
                </a:tc>
                <a:tc>
                  <a:txBody>
                    <a:bodyPr/>
                    <a:lstStyle/>
                    <a:p>
                      <a:pPr marL="173038" indent="-173038">
                        <a:buFont typeface="Arial" panose="020B0604020202020204" pitchFamily="34" charset="0"/>
                        <a:buChar char="•"/>
                      </a:pPr>
                      <a:r>
                        <a:rPr lang="en-US" sz="1330" dirty="0" smtClean="0">
                          <a:latin typeface="Calibri" panose="020F0502020204030204" pitchFamily="34" charset="0"/>
                        </a:rPr>
                        <a:t>They provide finance for the business’s operations.</a:t>
                      </a:r>
                      <a:endParaRPr lang="en-GB" sz="1330" dirty="0">
                        <a:latin typeface="Calibri" panose="020F0502020204030204" pitchFamily="34" charset="0"/>
                      </a:endParaRPr>
                    </a:p>
                  </a:txBody>
                  <a:tcPr/>
                </a:tc>
                <a:tc>
                  <a:txBody>
                    <a:bodyPr/>
                    <a:lstStyle/>
                    <a:p>
                      <a:pPr marL="234950" indent="-234950">
                        <a:buFont typeface="Arial" panose="020B0604020202020204" pitchFamily="34" charset="0"/>
                        <a:buChar char="•"/>
                      </a:pPr>
                      <a:r>
                        <a:rPr lang="en-US" sz="1330" dirty="0" smtClean="0">
                          <a:latin typeface="Calibri" panose="020F0502020204030204" pitchFamily="34" charset="0"/>
                        </a:rPr>
                        <a:t>Expect the business to be able to pay interest and repay capital lent</a:t>
                      </a:r>
                      <a:r>
                        <a:rPr lang="en-US" sz="1330" baseline="0" dirty="0" smtClean="0">
                          <a:latin typeface="Calibri" panose="020F0502020204030204" pitchFamily="34" charset="0"/>
                        </a:rPr>
                        <a:t> – business must remain liquid.</a:t>
                      </a:r>
                      <a:endParaRPr lang="en-GB" sz="1330" dirty="0">
                        <a:latin typeface="Calibri" panose="020F0502020204030204" pitchFamily="34" charset="0"/>
                      </a:endParaRPr>
                    </a:p>
                  </a:txBody>
                  <a:tcPr/>
                </a:tc>
              </a:tr>
            </a:tbl>
          </a:graphicData>
        </a:graphic>
      </p:graphicFrame>
      <p:sp>
        <p:nvSpPr>
          <p:cNvPr id="5" name="TextBox 4">
            <a:hlinkClick r:id="rId3" action="ppaction://hlinkfile"/>
          </p:cNvPr>
          <p:cNvSpPr txBox="1"/>
          <p:nvPr/>
        </p:nvSpPr>
        <p:spPr>
          <a:xfrm>
            <a:off x="8388424" y="5301208"/>
            <a:ext cx="360040" cy="584775"/>
          </a:xfrm>
          <a:prstGeom prst="rect">
            <a:avLst/>
          </a:prstGeom>
          <a:noFill/>
        </p:spPr>
        <p:txBody>
          <a:bodyPr wrap="square" rtlCol="0">
            <a:spAutoFit/>
          </a:bodyPr>
          <a:lstStyle/>
          <a:p>
            <a:r>
              <a:rPr lang="en-US" sz="3200" dirty="0" smtClean="0">
                <a:solidFill>
                  <a:srgbClr val="0070C0"/>
                </a:solidFill>
              </a:rPr>
              <a:t>?</a:t>
            </a:r>
            <a:endParaRPr lang="en-GB" dirty="0">
              <a:solidFill>
                <a:srgbClr val="0070C0"/>
              </a:solidFill>
            </a:endParaRPr>
          </a:p>
        </p:txBody>
      </p:sp>
    </p:spTree>
    <p:extLst>
      <p:ext uri="{BB962C8B-B14F-4D97-AF65-F5344CB8AC3E}">
        <p14:creationId xmlns:p14="http://schemas.microsoft.com/office/powerpoint/2010/main" val="2847462649"/>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598050"/>
          </a:xfrm>
        </p:spPr>
        <p:txBody>
          <a:bodyPr>
            <a:noAutofit/>
          </a:bodyPr>
          <a:lstStyle/>
          <a:p>
            <a:r>
              <a:rPr lang="en-GB" sz="2800" dirty="0" smtClean="0"/>
              <a:t>1.5.3 – Objectives of a Public Sector Business</a:t>
            </a:r>
            <a:endParaRPr lang="en-GB" sz="28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2090820907"/>
              </p:ext>
            </p:extLst>
          </p:nvPr>
        </p:nvGraphicFramePr>
        <p:xfrm>
          <a:off x="323529" y="1196752"/>
          <a:ext cx="6624736" cy="4464496"/>
        </p:xfrm>
        <a:graphic>
          <a:graphicData uri="http://schemas.openxmlformats.org/drawingml/2006/table">
            <a:tbl>
              <a:tblPr firstRow="1" bandRow="1">
                <a:tableStyleId>{2D5ABB26-0587-4C30-8999-92F81FD0307C}</a:tableStyleId>
              </a:tblPr>
              <a:tblGrid>
                <a:gridCol w="6624736"/>
              </a:tblGrid>
              <a:tr h="4464496">
                <a:tc>
                  <a:txBody>
                    <a:bodyPr/>
                    <a:lstStyle/>
                    <a:p>
                      <a:pPr marL="342900" lvl="0" indent="-342900">
                        <a:spcAft>
                          <a:spcPts val="600"/>
                        </a:spcAft>
                        <a:buClr>
                          <a:srgbClr val="00B050"/>
                        </a:buClr>
                        <a:buFont typeface="Wingdings 3" panose="05040102010807070707" pitchFamily="18" charset="2"/>
                        <a:buChar char=""/>
                      </a:pPr>
                      <a:r>
                        <a:rPr kumimoji="0" lang="en-US" sz="1800" kern="1200" baseline="0" dirty="0" smtClean="0">
                          <a:solidFill>
                            <a:schemeClr val="tx1"/>
                          </a:solidFill>
                          <a:effectLst/>
                          <a:latin typeface="Calibri" panose="020F0502020204030204" pitchFamily="34" charset="0"/>
                          <a:ea typeface="+mn-ea"/>
                          <a:cs typeface="+mn-cs"/>
                        </a:rPr>
                        <a:t>In 1.2 we explained how the government owns and control a range of businesses and other activities in a mixed economy. These were in the </a:t>
                      </a:r>
                      <a:r>
                        <a:rPr kumimoji="0" lang="en-US" sz="1800" b="1" kern="1200" baseline="0" dirty="0" smtClean="0">
                          <a:solidFill>
                            <a:schemeClr val="tx1"/>
                          </a:solidFill>
                          <a:effectLst/>
                          <a:latin typeface="Calibri" panose="020F0502020204030204" pitchFamily="34" charset="0"/>
                          <a:ea typeface="+mn-ea"/>
                          <a:cs typeface="+mn-cs"/>
                        </a:rPr>
                        <a:t>Public Sector</a:t>
                      </a:r>
                      <a:r>
                        <a:rPr kumimoji="0" lang="en-US" sz="1800" kern="1200" baseline="0" dirty="0" smtClean="0">
                          <a:solidFill>
                            <a:schemeClr val="tx1"/>
                          </a:solidFill>
                          <a:effectLst/>
                          <a:latin typeface="Calibri" panose="020F0502020204030204" pitchFamily="34" charset="0"/>
                          <a:ea typeface="+mn-ea"/>
                          <a:cs typeface="+mn-cs"/>
                        </a:rPr>
                        <a:t>. What are the likely objectives for public-sector businesses?</a:t>
                      </a:r>
                    </a:p>
                    <a:p>
                      <a:pPr marL="342900" lvl="0" indent="-342900">
                        <a:spcAft>
                          <a:spcPts val="600"/>
                        </a:spcAft>
                        <a:buClr>
                          <a:srgbClr val="00B050"/>
                        </a:buClr>
                        <a:buFont typeface="Wingdings 3" panose="05040102010807070707" pitchFamily="18" charset="2"/>
                        <a:buChar char=""/>
                      </a:pPr>
                      <a:r>
                        <a:rPr kumimoji="0" lang="en-US" sz="1800" b="1" kern="1200" baseline="0" dirty="0" smtClean="0">
                          <a:solidFill>
                            <a:schemeClr val="tx1"/>
                          </a:solidFill>
                          <a:effectLst/>
                          <a:latin typeface="Calibri" panose="020F0502020204030204" pitchFamily="34" charset="0"/>
                          <a:ea typeface="+mn-ea"/>
                          <a:cs typeface="+mn-cs"/>
                        </a:rPr>
                        <a:t>Financial – </a:t>
                      </a:r>
                      <a:r>
                        <a:rPr kumimoji="0" lang="en-US" sz="1800" b="0" kern="1200" baseline="0" dirty="0" smtClean="0">
                          <a:solidFill>
                            <a:schemeClr val="tx1"/>
                          </a:solidFill>
                          <a:effectLst/>
                          <a:latin typeface="Calibri" panose="020F0502020204030204" pitchFamily="34" charset="0"/>
                          <a:ea typeface="+mn-ea"/>
                          <a:cs typeface="+mn-cs"/>
                        </a:rPr>
                        <a:t>Meet profit targets set by the government, sometimes this is reinvested back into the business and on other occasions, handed over to the government as the ‘owner’ of the organisation.</a:t>
                      </a:r>
                      <a:endParaRPr kumimoji="0" lang="en-US" sz="1800" b="1" kern="1200" baseline="0" dirty="0" smtClean="0">
                        <a:solidFill>
                          <a:schemeClr val="tx1"/>
                        </a:solidFill>
                        <a:effectLst/>
                        <a:latin typeface="Calibri" panose="020F0502020204030204" pitchFamily="34" charset="0"/>
                        <a:ea typeface="+mn-ea"/>
                        <a:cs typeface="+mn-cs"/>
                      </a:endParaRPr>
                    </a:p>
                    <a:p>
                      <a:pPr marL="342900" lvl="0" indent="-342900">
                        <a:spcAft>
                          <a:spcPts val="600"/>
                        </a:spcAft>
                        <a:buClr>
                          <a:srgbClr val="00B050"/>
                        </a:buClr>
                        <a:buFont typeface="Wingdings 3" panose="05040102010807070707" pitchFamily="18" charset="2"/>
                        <a:buChar char=""/>
                      </a:pPr>
                      <a:r>
                        <a:rPr kumimoji="0" lang="en-US" sz="1800" b="1" kern="1200" baseline="0" dirty="0" smtClean="0">
                          <a:solidFill>
                            <a:schemeClr val="tx1"/>
                          </a:solidFill>
                          <a:effectLst/>
                          <a:latin typeface="Calibri" panose="020F0502020204030204" pitchFamily="34" charset="0"/>
                          <a:ea typeface="+mn-ea"/>
                          <a:cs typeface="+mn-cs"/>
                        </a:rPr>
                        <a:t>Service – </a:t>
                      </a:r>
                      <a:r>
                        <a:rPr kumimoji="0" lang="en-US" sz="1800" b="0" kern="1200" baseline="0" dirty="0" smtClean="0">
                          <a:solidFill>
                            <a:schemeClr val="tx1"/>
                          </a:solidFill>
                          <a:effectLst/>
                          <a:latin typeface="Calibri" panose="020F0502020204030204" pitchFamily="34" charset="0"/>
                          <a:ea typeface="+mn-ea"/>
                          <a:cs typeface="+mn-cs"/>
                        </a:rPr>
                        <a:t>Provide a service to the public and meet quality targets set by the government. E.g. Health and Education Services will be expected to achieve targets laid down for them, and state-owned train and postal services will have reliability and punctuality targets.</a:t>
                      </a:r>
                      <a:endParaRPr kumimoji="0" lang="en-US" sz="1800" b="1" kern="1200" baseline="0" dirty="0" smtClean="0">
                        <a:solidFill>
                          <a:schemeClr val="tx1"/>
                        </a:solidFill>
                        <a:effectLst/>
                        <a:latin typeface="Calibri" panose="020F0502020204030204" pitchFamily="34" charset="0"/>
                        <a:ea typeface="+mn-ea"/>
                        <a:cs typeface="+mn-cs"/>
                      </a:endParaRPr>
                    </a:p>
                    <a:p>
                      <a:pPr marL="342900" lvl="0" indent="-342900">
                        <a:spcAft>
                          <a:spcPts val="600"/>
                        </a:spcAft>
                        <a:buClr>
                          <a:srgbClr val="00B050"/>
                        </a:buClr>
                        <a:buFont typeface="Wingdings 3" panose="05040102010807070707" pitchFamily="18" charset="2"/>
                        <a:buChar char=""/>
                      </a:pPr>
                      <a:r>
                        <a:rPr kumimoji="0" lang="en-US" sz="1800" b="1" kern="1200" baseline="0" dirty="0" smtClean="0">
                          <a:solidFill>
                            <a:schemeClr val="tx1"/>
                          </a:solidFill>
                          <a:effectLst/>
                          <a:latin typeface="Calibri" panose="020F0502020204030204" pitchFamily="34" charset="0"/>
                          <a:ea typeface="+mn-ea"/>
                          <a:cs typeface="+mn-cs"/>
                        </a:rPr>
                        <a:t>Social – </a:t>
                      </a:r>
                      <a:r>
                        <a:rPr kumimoji="0" lang="en-US" sz="1800" b="0" kern="1200" baseline="0" dirty="0" smtClean="0">
                          <a:solidFill>
                            <a:schemeClr val="tx1"/>
                          </a:solidFill>
                          <a:effectLst/>
                          <a:latin typeface="Calibri" panose="020F0502020204030204" pitchFamily="34" charset="0"/>
                          <a:ea typeface="+mn-ea"/>
                          <a:cs typeface="+mn-cs"/>
                        </a:rPr>
                        <a:t>Protect or create employment in certain areas – especially poor regions with few other business employers.</a:t>
                      </a:r>
                    </a:p>
                  </a:txBody>
                  <a:tcPr/>
                </a:tc>
              </a:tr>
            </a:tbl>
          </a:graphicData>
        </a:graphic>
      </p:graphicFrame>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57</a:t>
            </a:r>
            <a:endParaRPr lang="en-GB" sz="2000" b="1"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601101856"/>
              </p:ext>
            </p:extLst>
          </p:nvPr>
        </p:nvGraphicFramePr>
        <p:xfrm>
          <a:off x="7090735" y="1161875"/>
          <a:ext cx="1693423" cy="5330803"/>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693423"/>
              </a:tblGrid>
              <a:tr h="331050">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99753">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is SMART</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What is the difference between and Aim and an Objective</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Why would Objectives change when a company merges</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What happens when Objectives are not met</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are objectives of a charity different from a private business.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99920" y="1196753"/>
            <a:ext cx="1541226" cy="27382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1" name="Table 10"/>
          <p:cNvGraphicFramePr>
            <a:graphicFrameLocks noGrp="1"/>
          </p:cNvGraphicFramePr>
          <p:nvPr>
            <p:extLst>
              <p:ext uri="{D42A27DB-BD31-4B8C-83A1-F6EECF244321}">
                <p14:modId xmlns:p14="http://schemas.microsoft.com/office/powerpoint/2010/main" val="3045522304"/>
              </p:ext>
            </p:extLst>
          </p:nvPr>
        </p:nvGraphicFramePr>
        <p:xfrm>
          <a:off x="323529" y="5661248"/>
          <a:ext cx="6624736" cy="914400"/>
        </p:xfrm>
        <a:graphic>
          <a:graphicData uri="http://schemas.openxmlformats.org/drawingml/2006/table">
            <a:tbl>
              <a:tblPr firstRow="1" bandRow="1">
                <a:tableStyleId>{2D5ABB26-0587-4C30-8999-92F81FD0307C}</a:tableStyleId>
              </a:tblPr>
              <a:tblGrid>
                <a:gridCol w="6624736"/>
              </a:tblGrid>
              <a:tr h="791948">
                <a:tc>
                  <a:txBody>
                    <a:bodyPr/>
                    <a:lstStyle/>
                    <a:p>
                      <a:pPr marL="0" lvl="0" indent="0">
                        <a:spcAft>
                          <a:spcPts val="600"/>
                        </a:spcAft>
                        <a:buClr>
                          <a:srgbClr val="00B050"/>
                        </a:buClr>
                        <a:buFont typeface="Wingdings 3" panose="05040102010807070707" pitchFamily="18" charset="2"/>
                        <a:buNone/>
                      </a:pPr>
                      <a:r>
                        <a:rPr kumimoji="0" lang="en-US" sz="1800" b="1" kern="1200" baseline="0" dirty="0" smtClean="0">
                          <a:solidFill>
                            <a:schemeClr val="tx1"/>
                          </a:solidFill>
                          <a:effectLst/>
                          <a:latin typeface="Calibri" panose="020F0502020204030204" pitchFamily="34" charset="0"/>
                          <a:ea typeface="+mn-ea"/>
                          <a:cs typeface="+mn-cs"/>
                        </a:rPr>
                        <a:t>Tips for Success </a:t>
                      </a:r>
                      <a:r>
                        <a:rPr kumimoji="0" lang="en-US" sz="1800" kern="1200" baseline="0" dirty="0" smtClean="0">
                          <a:solidFill>
                            <a:schemeClr val="tx1"/>
                          </a:solidFill>
                          <a:effectLst/>
                          <a:latin typeface="Calibri" panose="020F0502020204030204" pitchFamily="34" charset="0"/>
                          <a:ea typeface="+mn-ea"/>
                          <a:cs typeface="+mn-cs"/>
                        </a:rPr>
                        <a:t>– You should not suggest that public-sector businesses ‘do not make a profit’. Most have this as an aim but they have more important objectives set for them by governments.</a:t>
                      </a:r>
                      <a:endParaRPr kumimoji="0" lang="en-US" sz="1800" b="0" kern="1200" baseline="0" dirty="0" smtClean="0">
                        <a:solidFill>
                          <a:schemeClr val="tx1"/>
                        </a:solidFill>
                        <a:effectLst/>
                        <a:latin typeface="Calibri" panose="020F0502020204030204" pitchFamily="34" charset="0"/>
                        <a:ea typeface="+mn-ea"/>
                        <a:cs typeface="+mn-cs"/>
                      </a:endParaRPr>
                    </a:p>
                  </a:txBody>
                  <a:tcPr>
                    <a:solidFill>
                      <a:schemeClr val="tx2">
                        <a:lumMod val="40000"/>
                        <a:lumOff val="60000"/>
                      </a:schemeClr>
                    </a:solidFill>
                  </a:tcPr>
                </a:tc>
              </a:tr>
            </a:tbl>
          </a:graphicData>
        </a:graphic>
      </p:graphicFrame>
    </p:spTree>
    <p:extLst>
      <p:ext uri="{BB962C8B-B14F-4D97-AF65-F5344CB8AC3E}">
        <p14:creationId xmlns:p14="http://schemas.microsoft.com/office/powerpoint/2010/main" val="4290727016"/>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3900" b="1" dirty="0" smtClean="0"/>
              <a:t>How to Answer a Paper 2 Question</a:t>
            </a:r>
          </a:p>
        </p:txBody>
      </p:sp>
      <p:sp>
        <p:nvSpPr>
          <p:cNvPr id="2" name="Rectangle 1"/>
          <p:cNvSpPr/>
          <p:nvPr/>
        </p:nvSpPr>
        <p:spPr>
          <a:xfrm>
            <a:off x="323528" y="1556792"/>
            <a:ext cx="8496944" cy="5004447"/>
          </a:xfrm>
          <a:prstGeom prst="rect">
            <a:avLst/>
          </a:prstGeom>
        </p:spPr>
        <p:txBody>
          <a:bodyPr wrap="square">
            <a:spAutoFit/>
          </a:bodyPr>
          <a:lstStyle/>
          <a:p>
            <a:r>
              <a:rPr lang="en-US" sz="1680" b="1" dirty="0" smtClean="0"/>
              <a:t>In relation to </a:t>
            </a:r>
            <a:r>
              <a:rPr lang="en-US" sz="1680" dirty="0" smtClean="0">
                <a:solidFill>
                  <a:srgbClr val="FF0000"/>
                </a:solidFill>
              </a:rPr>
              <a:t>XXXX, the YYYY (DEFINITION)</a:t>
            </a:r>
            <a:r>
              <a:rPr lang="en-US" sz="1680" dirty="0" smtClean="0"/>
              <a:t> </a:t>
            </a:r>
            <a:r>
              <a:rPr lang="en-US" sz="1680" dirty="0" smtClean="0">
                <a:solidFill>
                  <a:srgbClr val="0070C0"/>
                </a:solidFill>
              </a:rPr>
              <a:t>is relevant (APPLICATION) to the business by</a:t>
            </a:r>
            <a:r>
              <a:rPr lang="en-US" sz="1680" dirty="0" smtClean="0"/>
              <a:t>… </a:t>
            </a:r>
          </a:p>
          <a:p>
            <a:r>
              <a:rPr lang="en-US" sz="1680" b="1" dirty="0" smtClean="0"/>
              <a:t>This means that</a:t>
            </a:r>
            <a:r>
              <a:rPr lang="en-US" sz="1680" dirty="0" smtClean="0"/>
              <a:t> … </a:t>
            </a:r>
            <a:r>
              <a:rPr lang="en-US" sz="1680" dirty="0" smtClean="0">
                <a:solidFill>
                  <a:srgbClr val="FF0000"/>
                </a:solidFill>
              </a:rPr>
              <a:t>(ANALYSIS)</a:t>
            </a:r>
          </a:p>
          <a:p>
            <a:r>
              <a:rPr lang="en-US" sz="1680" b="1" dirty="0" smtClean="0"/>
              <a:t>Therefor</a:t>
            </a:r>
            <a:r>
              <a:rPr lang="en-US" sz="1680" dirty="0" smtClean="0"/>
              <a:t> …. (BALANCE FOR ANALYSIS)</a:t>
            </a:r>
          </a:p>
          <a:p>
            <a:r>
              <a:rPr lang="en-US" sz="1680" b="1" dirty="0" smtClean="0"/>
              <a:t>However</a:t>
            </a:r>
            <a:r>
              <a:rPr lang="en-US" sz="1680" dirty="0" smtClean="0"/>
              <a:t> </a:t>
            </a:r>
            <a:r>
              <a:rPr lang="en-US" sz="1680" dirty="0"/>
              <a:t>…. (BALANCE FOR ANALYSIS</a:t>
            </a:r>
            <a:r>
              <a:rPr lang="en-US" sz="1680" dirty="0" smtClean="0"/>
              <a:t>)</a:t>
            </a:r>
          </a:p>
          <a:p>
            <a:r>
              <a:rPr lang="en-US" sz="1680" b="1" dirty="0" smtClean="0"/>
              <a:t>Based on the evidence</a:t>
            </a:r>
            <a:r>
              <a:rPr lang="en-US" sz="1680" dirty="0" smtClean="0"/>
              <a:t> provided in the Case Study, I would agree/disagree about XXXX because …. (Evaluation)</a:t>
            </a:r>
          </a:p>
          <a:p>
            <a:r>
              <a:rPr lang="en-US" sz="1680" dirty="0" smtClean="0"/>
              <a:t>Example:</a:t>
            </a:r>
          </a:p>
          <a:p>
            <a:r>
              <a:rPr lang="en-US" sz="1680" b="1" dirty="0" smtClean="0"/>
              <a:t>Q1</a:t>
            </a:r>
            <a:r>
              <a:rPr lang="en-US" sz="1680" dirty="0" smtClean="0"/>
              <a:t> – Haltec, a computer company has decided to market the release of a new brand of gaming mouse. In your opinion, how could they use Product as their unique selling point.</a:t>
            </a:r>
          </a:p>
          <a:p>
            <a:r>
              <a:rPr lang="en-US" sz="1680" b="1" dirty="0" smtClean="0"/>
              <a:t>A1</a:t>
            </a:r>
            <a:r>
              <a:rPr lang="en-US" sz="1680" dirty="0" smtClean="0"/>
              <a:t> – In relation to the Product, marketing that is aimed at emphasizing the quality of the product as the best thing about it, this means that Haltec would show the quality in advertisements like magazine adverts. Therefor the audience would be made aware of the good points like size, speed, ability. However this may conflict with its price or the place where they advertise.</a:t>
            </a:r>
          </a:p>
          <a:p>
            <a:r>
              <a:rPr lang="en-US" sz="1680" dirty="0" smtClean="0"/>
              <a:t>Based on the evidence provided in the case study, I would agree that if the product is of good quality then using Product as the USP would benefit the company more than the other P’s in marketing as this is what the customers will look for in computer equipment.</a:t>
            </a:r>
          </a:p>
        </p:txBody>
      </p:sp>
      <p:graphicFrame>
        <p:nvGraphicFramePr>
          <p:cNvPr id="3" name="Table 2"/>
          <p:cNvGraphicFramePr>
            <a:graphicFrameLocks noGrp="1"/>
          </p:cNvGraphicFramePr>
          <p:nvPr>
            <p:extLst/>
          </p:nvPr>
        </p:nvGraphicFramePr>
        <p:xfrm>
          <a:off x="323528" y="1138800"/>
          <a:ext cx="8496944" cy="370840"/>
        </p:xfrm>
        <a:graphic>
          <a:graphicData uri="http://schemas.openxmlformats.org/drawingml/2006/table">
            <a:tbl>
              <a:tblPr firstRow="1" bandRow="1">
                <a:tableStyleId>{5C22544A-7EE6-4342-B048-85BDC9FD1C3A}</a:tableStyleId>
              </a:tblPr>
              <a:tblGrid>
                <a:gridCol w="2124236"/>
                <a:gridCol w="2124236"/>
                <a:gridCol w="2124236"/>
                <a:gridCol w="2124236"/>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1 – Definition</a:t>
                      </a:r>
                    </a:p>
                  </a:txBody>
                  <a:tcPr>
                    <a:solidFill>
                      <a:srgbClr val="F98F8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2 – Application</a:t>
                      </a:r>
                    </a:p>
                  </a:txBody>
                  <a:tcPr>
                    <a:solidFill>
                      <a:srgbClr val="72EA7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3 – Analysis</a:t>
                      </a:r>
                    </a:p>
                  </a:txBody>
                  <a:tcPr>
                    <a:solidFill>
                      <a:schemeClr val="accent5">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Arial" panose="020B0604020202020204" pitchFamily="34" charset="0"/>
                          <a:cs typeface="Arial" panose="020B0604020202020204" pitchFamily="34" charset="0"/>
                        </a:rPr>
                        <a:t>4 - Evaluation</a:t>
                      </a:r>
                    </a:p>
                  </a:txBody>
                  <a:tcPr>
                    <a:solidFill>
                      <a:srgbClr val="FFFF00"/>
                    </a:solidFill>
                  </a:tcPr>
                </a:tc>
              </a:tr>
            </a:tbl>
          </a:graphicData>
        </a:graphic>
      </p:graphicFrame>
      <p:sp>
        <p:nvSpPr>
          <p:cNvPr id="4" name="TextBox 3"/>
          <p:cNvSpPr txBox="1"/>
          <p:nvPr/>
        </p:nvSpPr>
        <p:spPr>
          <a:xfrm>
            <a:off x="899592" y="4437112"/>
            <a:ext cx="7920880" cy="274320"/>
          </a:xfrm>
          <a:prstGeom prst="rect">
            <a:avLst/>
          </a:prstGeom>
          <a:solidFill>
            <a:srgbClr val="FF0000">
              <a:alpha val="37000"/>
            </a:srgbClr>
          </a:solidFill>
        </p:spPr>
        <p:txBody>
          <a:bodyPr wrap="square" rtlCol="0">
            <a:spAutoFit/>
          </a:bodyPr>
          <a:lstStyle/>
          <a:p>
            <a:endParaRPr lang="en-GB" dirty="0"/>
          </a:p>
        </p:txBody>
      </p:sp>
      <p:sp>
        <p:nvSpPr>
          <p:cNvPr id="6" name="TextBox 5"/>
          <p:cNvSpPr txBox="1"/>
          <p:nvPr/>
        </p:nvSpPr>
        <p:spPr>
          <a:xfrm>
            <a:off x="395536" y="4700016"/>
            <a:ext cx="3168352" cy="274320"/>
          </a:xfrm>
          <a:prstGeom prst="rect">
            <a:avLst/>
          </a:prstGeom>
          <a:solidFill>
            <a:srgbClr val="FF0000">
              <a:alpha val="37000"/>
            </a:srgbClr>
          </a:solidFill>
        </p:spPr>
        <p:txBody>
          <a:bodyPr wrap="square" rtlCol="0">
            <a:spAutoFit/>
          </a:bodyPr>
          <a:lstStyle/>
          <a:p>
            <a:endParaRPr lang="en-GB" dirty="0"/>
          </a:p>
        </p:txBody>
      </p:sp>
      <p:sp>
        <p:nvSpPr>
          <p:cNvPr id="7" name="TextBox 6"/>
          <p:cNvSpPr txBox="1"/>
          <p:nvPr/>
        </p:nvSpPr>
        <p:spPr>
          <a:xfrm>
            <a:off x="395536" y="5230336"/>
            <a:ext cx="8424936" cy="502920"/>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8" name="TextBox 7"/>
          <p:cNvSpPr txBox="1"/>
          <p:nvPr/>
        </p:nvSpPr>
        <p:spPr>
          <a:xfrm>
            <a:off x="3563888" y="4725144"/>
            <a:ext cx="5256584" cy="237744"/>
          </a:xfrm>
          <a:prstGeom prst="rect">
            <a:avLst/>
          </a:prstGeom>
          <a:solidFill>
            <a:srgbClr val="00B050">
              <a:alpha val="37000"/>
            </a:srgbClr>
          </a:solidFill>
        </p:spPr>
        <p:txBody>
          <a:bodyPr wrap="square" rtlCol="0">
            <a:spAutoFit/>
          </a:bodyPr>
          <a:lstStyle/>
          <a:p>
            <a:endParaRPr lang="en-GB" dirty="0"/>
          </a:p>
        </p:txBody>
      </p:sp>
      <p:sp>
        <p:nvSpPr>
          <p:cNvPr id="9" name="TextBox 8"/>
          <p:cNvSpPr txBox="1"/>
          <p:nvPr/>
        </p:nvSpPr>
        <p:spPr>
          <a:xfrm>
            <a:off x="395536" y="5733256"/>
            <a:ext cx="8424936" cy="731520"/>
          </a:xfrm>
          <a:prstGeom prst="rect">
            <a:avLst/>
          </a:prstGeom>
          <a:solidFill>
            <a:srgbClr val="FFFF00">
              <a:alpha val="37000"/>
            </a:srgbClr>
          </a:solidFill>
        </p:spPr>
        <p:txBody>
          <a:bodyPr wrap="square" rtlCol="0">
            <a:spAutoFit/>
          </a:bodyPr>
          <a:lstStyle/>
          <a:p>
            <a:endParaRPr lang="en-GB" dirty="0"/>
          </a:p>
        </p:txBody>
      </p:sp>
      <p:sp>
        <p:nvSpPr>
          <p:cNvPr id="10" name="TextBox 9"/>
          <p:cNvSpPr txBox="1"/>
          <p:nvPr/>
        </p:nvSpPr>
        <p:spPr>
          <a:xfrm>
            <a:off x="395536" y="4988048"/>
            <a:ext cx="3672408" cy="228600"/>
          </a:xfrm>
          <a:prstGeom prst="rect">
            <a:avLst/>
          </a:prstGeom>
          <a:solidFill>
            <a:srgbClr val="00B050">
              <a:alpha val="37000"/>
            </a:srgbClr>
          </a:solidFill>
        </p:spPr>
        <p:txBody>
          <a:bodyPr wrap="square" rtlCol="0">
            <a:spAutoFit/>
          </a:bodyPr>
          <a:lstStyle/>
          <a:p>
            <a:endParaRPr lang="en-GB" dirty="0"/>
          </a:p>
        </p:txBody>
      </p:sp>
      <p:sp>
        <p:nvSpPr>
          <p:cNvPr id="11" name="TextBox 10"/>
          <p:cNvSpPr txBox="1"/>
          <p:nvPr/>
        </p:nvSpPr>
        <p:spPr>
          <a:xfrm>
            <a:off x="4067944" y="4954880"/>
            <a:ext cx="4752528" cy="275456"/>
          </a:xfrm>
          <a:prstGeom prst="rect">
            <a:avLst/>
          </a:prstGeom>
          <a:solidFill>
            <a:schemeClr val="tx2">
              <a:lumMod val="60000"/>
              <a:lumOff val="40000"/>
              <a:alpha val="37000"/>
            </a:schemeClr>
          </a:solidFill>
        </p:spPr>
        <p:txBody>
          <a:bodyPr wrap="square" rtlCol="0">
            <a:spAutoFit/>
          </a:bodyPr>
          <a:lstStyle/>
          <a:p>
            <a:endParaRPr lang="en-GB" dirty="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Tree>
    <p:extLst>
      <p:ext uri="{BB962C8B-B14F-4D97-AF65-F5344CB8AC3E}">
        <p14:creationId xmlns:p14="http://schemas.microsoft.com/office/powerpoint/2010/main" val="328395380"/>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598050"/>
          </a:xfrm>
        </p:spPr>
        <p:txBody>
          <a:bodyPr>
            <a:noAutofit/>
          </a:bodyPr>
          <a:lstStyle/>
          <a:p>
            <a:r>
              <a:rPr lang="en-GB" sz="2200" dirty="0" smtClean="0"/>
              <a:t>1.5.3 – Revision Summary – Business Objectives (Private Sector)</a:t>
            </a:r>
            <a:endParaRPr lang="en-GB" sz="2200" b="1" dirty="0" smtClean="0"/>
          </a:p>
        </p:txBody>
      </p:sp>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57</a:t>
            </a:r>
            <a:endParaRPr lang="en-GB" sz="2000" b="1" dirty="0">
              <a:latin typeface="Arial" panose="020B0604020202020204" pitchFamily="34" charset="0"/>
              <a:cs typeface="Arial" panose="020B0604020202020204" pitchFamily="34" charset="0"/>
            </a:endParaRPr>
          </a:p>
        </p:txBody>
      </p:sp>
      <p:grpSp>
        <p:nvGrpSpPr>
          <p:cNvPr id="10" name="Group 9"/>
          <p:cNvGrpSpPr/>
          <p:nvPr/>
        </p:nvGrpSpPr>
        <p:grpSpPr>
          <a:xfrm>
            <a:off x="1599776" y="4616941"/>
            <a:ext cx="2108128" cy="1419122"/>
            <a:chOff x="824521" y="4339454"/>
            <a:chExt cx="3017517" cy="2031287"/>
          </a:xfrm>
        </p:grpSpPr>
        <p:sp>
          <p:nvSpPr>
            <p:cNvPr id="12" name="Rounded Rectangle 11"/>
            <p:cNvSpPr/>
            <p:nvPr/>
          </p:nvSpPr>
          <p:spPr>
            <a:xfrm>
              <a:off x="824521" y="5853069"/>
              <a:ext cx="1514395" cy="51767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Government</a:t>
              </a:r>
              <a:endParaRPr lang="en-US" sz="1400" dirty="0">
                <a:latin typeface="Calibri" panose="020F0502020204030204" pitchFamily="34" charset="0"/>
              </a:endParaRPr>
            </a:p>
          </p:txBody>
        </p:sp>
        <p:cxnSp>
          <p:nvCxnSpPr>
            <p:cNvPr id="13" name="Straight Arrow Connector 12"/>
            <p:cNvCxnSpPr>
              <a:stCxn id="30" idx="1"/>
              <a:endCxn id="12" idx="0"/>
            </p:cNvCxnSpPr>
            <p:nvPr/>
          </p:nvCxnSpPr>
          <p:spPr>
            <a:xfrm flipH="1">
              <a:off x="1581719" y="4339454"/>
              <a:ext cx="2260319" cy="151361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4338755" y="4813068"/>
            <a:ext cx="939249" cy="1232840"/>
            <a:chOff x="4325680" y="4614828"/>
            <a:chExt cx="1344416" cy="1764660"/>
          </a:xfrm>
        </p:grpSpPr>
        <p:sp>
          <p:nvSpPr>
            <p:cNvPr id="15" name="Rounded Rectangle 14"/>
            <p:cNvSpPr/>
            <p:nvPr/>
          </p:nvSpPr>
          <p:spPr>
            <a:xfrm>
              <a:off x="4325680" y="5861830"/>
              <a:ext cx="1344416" cy="51765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Customers</a:t>
              </a:r>
              <a:endParaRPr lang="en-US" sz="1400" dirty="0">
                <a:latin typeface="Calibri" panose="020F0502020204030204" pitchFamily="34" charset="0"/>
              </a:endParaRPr>
            </a:p>
          </p:txBody>
        </p:sp>
        <p:cxnSp>
          <p:nvCxnSpPr>
            <p:cNvPr id="16" name="Straight Arrow Connector 15"/>
            <p:cNvCxnSpPr>
              <a:stCxn id="30" idx="2"/>
              <a:endCxn id="15" idx="0"/>
            </p:cNvCxnSpPr>
            <p:nvPr/>
          </p:nvCxnSpPr>
          <p:spPr>
            <a:xfrm flipH="1">
              <a:off x="4997889" y="4614828"/>
              <a:ext cx="22398" cy="124700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7" name="Group 16"/>
          <p:cNvGrpSpPr/>
          <p:nvPr/>
        </p:nvGrpSpPr>
        <p:grpSpPr>
          <a:xfrm>
            <a:off x="4824028" y="4813068"/>
            <a:ext cx="1700425" cy="1199925"/>
            <a:chOff x="4435027" y="4668116"/>
            <a:chExt cx="2433944" cy="1717530"/>
          </a:xfrm>
        </p:grpSpPr>
        <p:sp>
          <p:nvSpPr>
            <p:cNvPr id="18" name="Rounded Rectangle 17"/>
            <p:cNvSpPr/>
            <p:nvPr/>
          </p:nvSpPr>
          <p:spPr>
            <a:xfrm>
              <a:off x="5568336" y="5868869"/>
              <a:ext cx="1300635" cy="51677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Managers</a:t>
              </a:r>
              <a:endParaRPr lang="en-US" sz="1400" dirty="0">
                <a:latin typeface="Calibri" panose="020F0502020204030204" pitchFamily="34" charset="0"/>
              </a:endParaRPr>
            </a:p>
          </p:txBody>
        </p:sp>
        <p:cxnSp>
          <p:nvCxnSpPr>
            <p:cNvPr id="19" name="Straight Arrow Connector 18"/>
            <p:cNvCxnSpPr>
              <a:stCxn id="30" idx="2"/>
              <a:endCxn id="18" idx="0"/>
            </p:cNvCxnSpPr>
            <p:nvPr/>
          </p:nvCxnSpPr>
          <p:spPr>
            <a:xfrm>
              <a:off x="4435027" y="4668116"/>
              <a:ext cx="1783626" cy="120075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3082575" y="1779674"/>
            <a:ext cx="1744062" cy="1577319"/>
            <a:chOff x="7669869" y="4361886"/>
            <a:chExt cx="2496405" cy="2257736"/>
          </a:xfrm>
        </p:grpSpPr>
        <p:sp>
          <p:nvSpPr>
            <p:cNvPr id="21" name="Rounded Rectangle 20"/>
            <p:cNvSpPr/>
            <p:nvPr/>
          </p:nvSpPr>
          <p:spPr>
            <a:xfrm>
              <a:off x="7669869" y="4361886"/>
              <a:ext cx="2338065" cy="81474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Increase Stakeholder returns</a:t>
              </a:r>
              <a:endParaRPr lang="en-US" sz="1400" dirty="0">
                <a:latin typeface="Calibri" panose="020F0502020204030204" pitchFamily="34" charset="0"/>
              </a:endParaRPr>
            </a:p>
          </p:txBody>
        </p:sp>
        <p:cxnSp>
          <p:nvCxnSpPr>
            <p:cNvPr id="22" name="Straight Arrow Connector 21"/>
            <p:cNvCxnSpPr>
              <a:stCxn id="27" idx="0"/>
              <a:endCxn id="21" idx="2"/>
            </p:cNvCxnSpPr>
            <p:nvPr/>
          </p:nvCxnSpPr>
          <p:spPr>
            <a:xfrm flipH="1" flipV="1">
              <a:off x="8838902" y="5176635"/>
              <a:ext cx="1327372" cy="144298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3" name="Group 22"/>
          <p:cNvGrpSpPr/>
          <p:nvPr/>
        </p:nvGrpSpPr>
        <p:grpSpPr>
          <a:xfrm>
            <a:off x="1975948" y="2053778"/>
            <a:ext cx="1959542" cy="1536572"/>
            <a:chOff x="943621" y="2190472"/>
            <a:chExt cx="2804836" cy="2199407"/>
          </a:xfrm>
        </p:grpSpPr>
        <p:sp>
          <p:nvSpPr>
            <p:cNvPr id="24" name="Rounded Rectangle 23"/>
            <p:cNvSpPr/>
            <p:nvPr/>
          </p:nvSpPr>
          <p:spPr>
            <a:xfrm>
              <a:off x="943621" y="2190472"/>
              <a:ext cx="1276721" cy="422401"/>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Growth</a:t>
              </a:r>
              <a:endParaRPr lang="en-US" sz="1400" dirty="0">
                <a:latin typeface="Calibri" panose="020F0502020204030204" pitchFamily="34" charset="0"/>
              </a:endParaRPr>
            </a:p>
          </p:txBody>
        </p:sp>
        <p:cxnSp>
          <p:nvCxnSpPr>
            <p:cNvPr id="25" name="Straight Arrow Connector 24"/>
            <p:cNvCxnSpPr>
              <a:stCxn id="27" idx="1"/>
              <a:endCxn id="24" idx="2"/>
            </p:cNvCxnSpPr>
            <p:nvPr/>
          </p:nvCxnSpPr>
          <p:spPr>
            <a:xfrm flipH="1" flipV="1">
              <a:off x="1581982" y="2612873"/>
              <a:ext cx="2166475" cy="177700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6" name="Group 25"/>
          <p:cNvGrpSpPr/>
          <p:nvPr/>
        </p:nvGrpSpPr>
        <p:grpSpPr>
          <a:xfrm>
            <a:off x="3707904" y="3356993"/>
            <a:ext cx="2232248" cy="1456082"/>
            <a:chOff x="2816979" y="3400210"/>
            <a:chExt cx="3195178" cy="1871100"/>
          </a:xfrm>
        </p:grpSpPr>
        <p:sp>
          <p:nvSpPr>
            <p:cNvPr id="27" name="Rounded Rectangle 26"/>
            <p:cNvSpPr/>
            <p:nvPr/>
          </p:nvSpPr>
          <p:spPr>
            <a:xfrm>
              <a:off x="3142739" y="3400210"/>
              <a:ext cx="2551129" cy="599739"/>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b="1" dirty="0" smtClean="0">
                  <a:latin typeface="Calibri" panose="020F0502020204030204" pitchFamily="34" charset="0"/>
                </a:rPr>
                <a:t>INCREASE MARKET SHARE</a:t>
              </a:r>
              <a:endParaRPr lang="en-US" sz="1400" b="1" dirty="0">
                <a:latin typeface="Calibri" panose="020F0502020204030204" pitchFamily="34" charset="0"/>
              </a:endParaRPr>
            </a:p>
          </p:txBody>
        </p:sp>
        <p:sp>
          <p:nvSpPr>
            <p:cNvPr id="30" name="Rounded Rectangle 29"/>
            <p:cNvSpPr/>
            <p:nvPr/>
          </p:nvSpPr>
          <p:spPr>
            <a:xfrm>
              <a:off x="2816979" y="4767254"/>
              <a:ext cx="3195178" cy="504056"/>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b="1" dirty="0" smtClean="0">
                  <a:latin typeface="Calibri" panose="020F0502020204030204" pitchFamily="34" charset="0"/>
                </a:rPr>
                <a:t>Interested Groups can have different Objectives</a:t>
              </a:r>
              <a:endParaRPr lang="en-US" sz="1400" b="1" dirty="0">
                <a:latin typeface="Calibri" panose="020F0502020204030204" pitchFamily="34" charset="0"/>
              </a:endParaRPr>
            </a:p>
          </p:txBody>
        </p:sp>
        <p:cxnSp>
          <p:nvCxnSpPr>
            <p:cNvPr id="31" name="Straight Arrow Connector 30"/>
            <p:cNvCxnSpPr>
              <a:stCxn id="27" idx="2"/>
              <a:endCxn id="30" idx="0"/>
            </p:cNvCxnSpPr>
            <p:nvPr/>
          </p:nvCxnSpPr>
          <p:spPr>
            <a:xfrm flipH="1">
              <a:off x="4414568" y="3999949"/>
              <a:ext cx="3736" cy="767306"/>
            </a:xfrm>
            <a:prstGeom prst="straightConnector1">
              <a:avLst/>
            </a:prstGeom>
            <a:ln w="38100">
              <a:solidFill>
                <a:schemeClr val="tx1"/>
              </a:solidFill>
              <a:headEnd type="triangle" w="med" len="med"/>
              <a:tailEnd type="triangle"/>
            </a:ln>
          </p:spPr>
          <p:style>
            <a:lnRef idx="1">
              <a:schemeClr val="accent1"/>
            </a:lnRef>
            <a:fillRef idx="0">
              <a:schemeClr val="accent1"/>
            </a:fillRef>
            <a:effectRef idx="0">
              <a:schemeClr val="accent1"/>
            </a:effectRef>
            <a:fontRef idx="minor">
              <a:schemeClr val="tx1"/>
            </a:fontRef>
          </p:style>
        </p:cxnSp>
      </p:grpSp>
      <p:sp>
        <p:nvSpPr>
          <p:cNvPr id="32" name="TextBox 31"/>
          <p:cNvSpPr txBox="1"/>
          <p:nvPr/>
        </p:nvSpPr>
        <p:spPr>
          <a:xfrm>
            <a:off x="7623463" y="3437749"/>
            <a:ext cx="764961" cy="369332"/>
          </a:xfrm>
          <a:prstGeom prst="rect">
            <a:avLst/>
          </a:prstGeom>
          <a:solidFill>
            <a:srgbClr val="FFC000"/>
          </a:solidFill>
          <a:effectLst>
            <a:outerShdw blurRad="50800" dist="38100" dir="2700000" algn="tl" rotWithShape="0">
              <a:prstClr val="black">
                <a:alpha val="40000"/>
              </a:prstClr>
            </a:outerShdw>
          </a:effectLst>
        </p:spPr>
        <p:txBody>
          <a:bodyPr wrap="square" rtlCol="0">
            <a:spAutoFit/>
          </a:bodyPr>
          <a:lstStyle/>
          <a:p>
            <a:pPr algn="ctr"/>
            <a:r>
              <a:rPr lang="en-US" dirty="0" smtClean="0"/>
              <a:t>Start</a:t>
            </a:r>
            <a:endParaRPr lang="en-US" sz="1600" dirty="0"/>
          </a:p>
        </p:txBody>
      </p:sp>
      <p:grpSp>
        <p:nvGrpSpPr>
          <p:cNvPr id="33" name="Group 32"/>
          <p:cNvGrpSpPr/>
          <p:nvPr/>
        </p:nvGrpSpPr>
        <p:grpSpPr>
          <a:xfrm>
            <a:off x="5940151" y="4616941"/>
            <a:ext cx="2475062" cy="1419123"/>
            <a:chOff x="5235637" y="4477708"/>
            <a:chExt cx="3364801" cy="1932048"/>
          </a:xfrm>
        </p:grpSpPr>
        <p:sp>
          <p:nvSpPr>
            <p:cNvPr id="34" name="Rounded Rectangle 33"/>
            <p:cNvSpPr/>
            <p:nvPr/>
          </p:nvSpPr>
          <p:spPr>
            <a:xfrm>
              <a:off x="7621514" y="5959086"/>
              <a:ext cx="978924" cy="450670"/>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latin typeface="Calibri" panose="020F0502020204030204" pitchFamily="34" charset="0"/>
                </a:rPr>
                <a:t>Workers</a:t>
              </a:r>
              <a:endParaRPr lang="en-US" sz="1400" dirty="0">
                <a:latin typeface="Calibri" panose="020F0502020204030204" pitchFamily="34" charset="0"/>
              </a:endParaRPr>
            </a:p>
          </p:txBody>
        </p:sp>
        <p:cxnSp>
          <p:nvCxnSpPr>
            <p:cNvPr id="35" name="Straight Arrow Connector 34"/>
            <p:cNvCxnSpPr>
              <a:stCxn id="30" idx="3"/>
              <a:endCxn id="34" idx="0"/>
            </p:cNvCxnSpPr>
            <p:nvPr/>
          </p:nvCxnSpPr>
          <p:spPr>
            <a:xfrm>
              <a:off x="5235637" y="4477708"/>
              <a:ext cx="2875338" cy="148137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6" name="Group 35"/>
          <p:cNvGrpSpPr/>
          <p:nvPr/>
        </p:nvGrpSpPr>
        <p:grpSpPr>
          <a:xfrm>
            <a:off x="4826637" y="1803393"/>
            <a:ext cx="1232269" cy="1553600"/>
            <a:chOff x="5729558" y="2510695"/>
            <a:chExt cx="1457126" cy="3457846"/>
          </a:xfrm>
        </p:grpSpPr>
        <p:sp>
          <p:nvSpPr>
            <p:cNvPr id="37" name="Rounded Rectangle 36"/>
            <p:cNvSpPr/>
            <p:nvPr/>
          </p:nvSpPr>
          <p:spPr>
            <a:xfrm>
              <a:off x="5854160" y="2510695"/>
              <a:ext cx="1332524" cy="105382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Increase market Share</a:t>
              </a:r>
              <a:endParaRPr lang="en-US" sz="1400" dirty="0">
                <a:latin typeface="Calibri" panose="020F0502020204030204" pitchFamily="34" charset="0"/>
              </a:endParaRPr>
            </a:p>
          </p:txBody>
        </p:sp>
        <p:cxnSp>
          <p:nvCxnSpPr>
            <p:cNvPr id="38" name="Straight Arrow Connector 37"/>
            <p:cNvCxnSpPr>
              <a:stCxn id="27" idx="0"/>
              <a:endCxn id="37" idx="2"/>
            </p:cNvCxnSpPr>
            <p:nvPr/>
          </p:nvCxnSpPr>
          <p:spPr>
            <a:xfrm flipV="1">
              <a:off x="5729558" y="3564517"/>
              <a:ext cx="790864" cy="240402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5717787" y="1854572"/>
            <a:ext cx="1372762" cy="1735778"/>
            <a:chOff x="6654873" y="2238274"/>
            <a:chExt cx="1825220" cy="4343241"/>
          </a:xfrm>
        </p:grpSpPr>
        <p:sp>
          <p:nvSpPr>
            <p:cNvPr id="40" name="Rounded Rectangle 39"/>
            <p:cNvSpPr/>
            <p:nvPr/>
          </p:nvSpPr>
          <p:spPr>
            <a:xfrm>
              <a:off x="7429239" y="2238274"/>
              <a:ext cx="1050854" cy="876496"/>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Survival</a:t>
              </a:r>
              <a:endParaRPr lang="en-US" sz="1400" dirty="0">
                <a:latin typeface="Calibri" panose="020F0502020204030204" pitchFamily="34" charset="0"/>
              </a:endParaRPr>
            </a:p>
          </p:txBody>
        </p:sp>
        <p:cxnSp>
          <p:nvCxnSpPr>
            <p:cNvPr id="41" name="Straight Arrow Connector 40"/>
            <p:cNvCxnSpPr>
              <a:stCxn id="27" idx="3"/>
              <a:endCxn id="40" idx="2"/>
            </p:cNvCxnSpPr>
            <p:nvPr/>
          </p:nvCxnSpPr>
          <p:spPr>
            <a:xfrm flipV="1">
              <a:off x="6654873" y="3114770"/>
              <a:ext cx="1299794" cy="346674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a:off x="418369" y="2004721"/>
            <a:ext cx="3517121" cy="1585629"/>
            <a:chOff x="-601765" y="1968814"/>
            <a:chExt cx="5034309" cy="2269627"/>
          </a:xfrm>
        </p:grpSpPr>
        <p:sp>
          <p:nvSpPr>
            <p:cNvPr id="43" name="Rounded Rectangle 42"/>
            <p:cNvSpPr/>
            <p:nvPr/>
          </p:nvSpPr>
          <p:spPr>
            <a:xfrm>
              <a:off x="-601765" y="1968814"/>
              <a:ext cx="1816931" cy="39934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Make Profits</a:t>
              </a:r>
              <a:endParaRPr lang="en-US" sz="1400" dirty="0">
                <a:latin typeface="Calibri" panose="020F0502020204030204" pitchFamily="34" charset="0"/>
              </a:endParaRPr>
            </a:p>
          </p:txBody>
        </p:sp>
        <p:cxnSp>
          <p:nvCxnSpPr>
            <p:cNvPr id="44" name="Straight Arrow Connector 43"/>
            <p:cNvCxnSpPr>
              <a:stCxn id="27" idx="1"/>
              <a:endCxn id="43" idx="2"/>
            </p:cNvCxnSpPr>
            <p:nvPr/>
          </p:nvCxnSpPr>
          <p:spPr>
            <a:xfrm flipH="1" flipV="1">
              <a:off x="306701" y="2368163"/>
              <a:ext cx="4125843" cy="187027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5" name="Group 44"/>
          <p:cNvGrpSpPr/>
          <p:nvPr/>
        </p:nvGrpSpPr>
        <p:grpSpPr>
          <a:xfrm>
            <a:off x="5717785" y="1772816"/>
            <a:ext cx="2958670" cy="1817534"/>
            <a:chOff x="15242208" y="2600905"/>
            <a:chExt cx="4234960" cy="2601567"/>
          </a:xfrm>
        </p:grpSpPr>
        <p:sp>
          <p:nvSpPr>
            <p:cNvPr id="46" name="Rounded Rectangle 45"/>
            <p:cNvSpPr/>
            <p:nvPr/>
          </p:nvSpPr>
          <p:spPr>
            <a:xfrm>
              <a:off x="17364432" y="2600905"/>
              <a:ext cx="2112736" cy="71982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Provide a Service to the community</a:t>
              </a:r>
              <a:endParaRPr lang="en-US" sz="1400" dirty="0">
                <a:latin typeface="Calibri" panose="020F0502020204030204" pitchFamily="34" charset="0"/>
              </a:endParaRPr>
            </a:p>
          </p:txBody>
        </p:sp>
        <p:cxnSp>
          <p:nvCxnSpPr>
            <p:cNvPr id="47" name="Straight Arrow Connector 46"/>
            <p:cNvCxnSpPr>
              <a:stCxn id="27" idx="3"/>
              <a:endCxn id="46" idx="2"/>
            </p:cNvCxnSpPr>
            <p:nvPr/>
          </p:nvCxnSpPr>
          <p:spPr>
            <a:xfrm flipV="1">
              <a:off x="15242208" y="3320732"/>
              <a:ext cx="3178592" cy="188174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8" name="Group 47"/>
          <p:cNvGrpSpPr/>
          <p:nvPr/>
        </p:nvGrpSpPr>
        <p:grpSpPr>
          <a:xfrm>
            <a:off x="477679" y="4569655"/>
            <a:ext cx="3236417" cy="1473433"/>
            <a:chOff x="3904221" y="3959311"/>
            <a:chExt cx="4632519" cy="2109029"/>
          </a:xfrm>
        </p:grpSpPr>
        <p:sp>
          <p:nvSpPr>
            <p:cNvPr id="49" name="Rounded Rectangle 48"/>
            <p:cNvSpPr/>
            <p:nvPr/>
          </p:nvSpPr>
          <p:spPr>
            <a:xfrm>
              <a:off x="3904221" y="5540612"/>
              <a:ext cx="1284518" cy="52772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Owners</a:t>
              </a:r>
              <a:endParaRPr lang="en-US" sz="1400" dirty="0">
                <a:latin typeface="Calibri" panose="020F0502020204030204" pitchFamily="34" charset="0"/>
              </a:endParaRPr>
            </a:p>
          </p:txBody>
        </p:sp>
        <p:cxnSp>
          <p:nvCxnSpPr>
            <p:cNvPr id="51" name="Straight Arrow Connector 50"/>
            <p:cNvCxnSpPr>
              <a:endCxn id="49" idx="0"/>
            </p:cNvCxnSpPr>
            <p:nvPr/>
          </p:nvCxnSpPr>
          <p:spPr>
            <a:xfrm flipH="1">
              <a:off x="4546482" y="3959311"/>
              <a:ext cx="3990258" cy="158130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2" name="Group 51"/>
          <p:cNvGrpSpPr/>
          <p:nvPr/>
        </p:nvGrpSpPr>
        <p:grpSpPr>
          <a:xfrm>
            <a:off x="2925106" y="4813068"/>
            <a:ext cx="1898922" cy="1228618"/>
            <a:chOff x="7497207" y="5586377"/>
            <a:chExt cx="2718065" cy="1758608"/>
          </a:xfrm>
        </p:grpSpPr>
        <p:sp>
          <p:nvSpPr>
            <p:cNvPr id="53" name="Rounded Rectangle 52"/>
            <p:cNvSpPr/>
            <p:nvPr/>
          </p:nvSpPr>
          <p:spPr>
            <a:xfrm>
              <a:off x="7497207" y="6807985"/>
              <a:ext cx="1580466" cy="537000"/>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Community</a:t>
              </a:r>
              <a:endParaRPr lang="en-US" sz="1400" dirty="0">
                <a:latin typeface="Calibri" panose="020F0502020204030204" pitchFamily="34" charset="0"/>
              </a:endParaRPr>
            </a:p>
          </p:txBody>
        </p:sp>
        <p:cxnSp>
          <p:nvCxnSpPr>
            <p:cNvPr id="54" name="Straight Arrow Connector 53"/>
            <p:cNvCxnSpPr>
              <a:stCxn id="30" idx="2"/>
              <a:endCxn id="53" idx="0"/>
            </p:cNvCxnSpPr>
            <p:nvPr/>
          </p:nvCxnSpPr>
          <p:spPr>
            <a:xfrm flipH="1">
              <a:off x="8287441" y="5586377"/>
              <a:ext cx="1927831" cy="122160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5" name="Group 54"/>
          <p:cNvGrpSpPr/>
          <p:nvPr/>
        </p:nvGrpSpPr>
        <p:grpSpPr>
          <a:xfrm>
            <a:off x="5940150" y="4616941"/>
            <a:ext cx="1484060" cy="1409179"/>
            <a:chOff x="11171822" y="7021533"/>
            <a:chExt cx="2124243" cy="2017058"/>
          </a:xfrm>
        </p:grpSpPr>
        <p:sp>
          <p:nvSpPr>
            <p:cNvPr id="56" name="Rounded Rectangle 55"/>
            <p:cNvSpPr/>
            <p:nvPr/>
          </p:nvSpPr>
          <p:spPr>
            <a:xfrm>
              <a:off x="12356635" y="8564767"/>
              <a:ext cx="939430" cy="47382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Bank</a:t>
              </a:r>
              <a:endParaRPr lang="en-US" sz="1400" dirty="0">
                <a:latin typeface="Calibri" panose="020F0502020204030204" pitchFamily="34" charset="0"/>
              </a:endParaRPr>
            </a:p>
          </p:txBody>
        </p:sp>
        <p:cxnSp>
          <p:nvCxnSpPr>
            <p:cNvPr id="57" name="Straight Arrow Connector 56"/>
            <p:cNvCxnSpPr>
              <a:stCxn id="30" idx="3"/>
              <a:endCxn id="56" idx="0"/>
            </p:cNvCxnSpPr>
            <p:nvPr/>
          </p:nvCxnSpPr>
          <p:spPr>
            <a:xfrm>
              <a:off x="11171822" y="7021533"/>
              <a:ext cx="1654528" cy="154323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142" name="Group 3141"/>
          <p:cNvGrpSpPr/>
          <p:nvPr/>
        </p:nvGrpSpPr>
        <p:grpSpPr>
          <a:xfrm>
            <a:off x="323528" y="5939988"/>
            <a:ext cx="8352928" cy="432048"/>
            <a:chOff x="827584" y="6165304"/>
            <a:chExt cx="7344816" cy="432048"/>
          </a:xfrm>
        </p:grpSpPr>
        <p:cxnSp>
          <p:nvCxnSpPr>
            <p:cNvPr id="3138" name="Straight Connector 3137"/>
            <p:cNvCxnSpPr/>
            <p:nvPr/>
          </p:nvCxnSpPr>
          <p:spPr>
            <a:xfrm>
              <a:off x="827584" y="6165304"/>
              <a:ext cx="0" cy="216024"/>
            </a:xfrm>
            <a:prstGeom prst="line">
              <a:avLst/>
            </a:prstGeom>
            <a:ln w="444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a:off x="8172400" y="6165304"/>
              <a:ext cx="0" cy="216024"/>
            </a:xfrm>
            <a:prstGeom prst="line">
              <a:avLst/>
            </a:prstGeom>
            <a:ln w="444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flipH="1">
              <a:off x="827584" y="6381328"/>
              <a:ext cx="7344816" cy="0"/>
            </a:xfrm>
            <a:prstGeom prst="line">
              <a:avLst/>
            </a:prstGeom>
            <a:ln w="444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a:off x="4719816" y="6381328"/>
              <a:ext cx="0" cy="216024"/>
            </a:xfrm>
            <a:prstGeom prst="line">
              <a:avLst/>
            </a:prstGeom>
            <a:ln w="444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38" name="Group 137"/>
          <p:cNvGrpSpPr/>
          <p:nvPr/>
        </p:nvGrpSpPr>
        <p:grpSpPr>
          <a:xfrm flipV="1">
            <a:off x="467544" y="1423653"/>
            <a:ext cx="8352928" cy="421171"/>
            <a:chOff x="827584" y="6165304"/>
            <a:chExt cx="7344816" cy="432048"/>
          </a:xfrm>
        </p:grpSpPr>
        <p:cxnSp>
          <p:nvCxnSpPr>
            <p:cNvPr id="139" name="Straight Connector 138"/>
            <p:cNvCxnSpPr/>
            <p:nvPr/>
          </p:nvCxnSpPr>
          <p:spPr>
            <a:xfrm>
              <a:off x="827584" y="6165304"/>
              <a:ext cx="0" cy="216024"/>
            </a:xfrm>
            <a:prstGeom prst="line">
              <a:avLst/>
            </a:prstGeom>
            <a:ln w="444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a:off x="8172400" y="6165304"/>
              <a:ext cx="0" cy="216024"/>
            </a:xfrm>
            <a:prstGeom prst="line">
              <a:avLst/>
            </a:prstGeom>
            <a:ln w="444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flipH="1">
              <a:off x="827584" y="6381328"/>
              <a:ext cx="7344816" cy="0"/>
            </a:xfrm>
            <a:prstGeom prst="line">
              <a:avLst/>
            </a:prstGeom>
            <a:ln w="444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a:off x="4719816" y="6381328"/>
              <a:ext cx="0" cy="216024"/>
            </a:xfrm>
            <a:prstGeom prst="line">
              <a:avLst/>
            </a:prstGeom>
            <a:ln w="444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3143" name="TextBox 3142"/>
          <p:cNvSpPr txBox="1"/>
          <p:nvPr/>
        </p:nvSpPr>
        <p:spPr>
          <a:xfrm>
            <a:off x="3550952" y="1198337"/>
            <a:ext cx="2533216" cy="369332"/>
          </a:xfrm>
          <a:prstGeom prst="rect">
            <a:avLst/>
          </a:prstGeom>
          <a:noFill/>
        </p:spPr>
        <p:txBody>
          <a:bodyPr wrap="square" rtlCol="0">
            <a:spAutoFit/>
          </a:bodyPr>
          <a:lstStyle/>
          <a:p>
            <a:r>
              <a:rPr lang="en-US" dirty="0" smtClean="0"/>
              <a:t>May change over time</a:t>
            </a:r>
            <a:endParaRPr lang="en-GB" dirty="0"/>
          </a:p>
        </p:txBody>
      </p:sp>
      <p:sp>
        <p:nvSpPr>
          <p:cNvPr id="144" name="TextBox 143"/>
          <p:cNvSpPr txBox="1"/>
          <p:nvPr/>
        </p:nvSpPr>
        <p:spPr>
          <a:xfrm>
            <a:off x="3406936" y="6228020"/>
            <a:ext cx="2533216" cy="369332"/>
          </a:xfrm>
          <a:prstGeom prst="rect">
            <a:avLst/>
          </a:prstGeom>
          <a:noFill/>
        </p:spPr>
        <p:txBody>
          <a:bodyPr wrap="square" rtlCol="0">
            <a:spAutoFit/>
          </a:bodyPr>
          <a:lstStyle/>
          <a:p>
            <a:r>
              <a:rPr lang="en-US" dirty="0" smtClean="0"/>
              <a:t>Conflict can occur</a:t>
            </a:r>
            <a:endParaRPr lang="en-GB" dirty="0"/>
          </a:p>
        </p:txBody>
      </p:sp>
    </p:spTree>
    <p:extLst>
      <p:ext uri="{BB962C8B-B14F-4D97-AF65-F5344CB8AC3E}">
        <p14:creationId xmlns:p14="http://schemas.microsoft.com/office/powerpoint/2010/main" val="3431252032"/>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8"/>
                                        </p:tgtEl>
                                        <p:attrNameLst>
                                          <p:attrName>style.visibility</p:attrName>
                                        </p:attrNameLst>
                                      </p:cBhvr>
                                      <p:to>
                                        <p:strVal val="visible"/>
                                      </p:to>
                                    </p:set>
                                    <p:animEffect transition="in" filter="fade">
                                      <p:cBhvr>
                                        <p:cTn id="17" dur="500"/>
                                        <p:tgtEl>
                                          <p:spTgt spid="4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2"/>
                                        </p:tgtEl>
                                        <p:attrNameLst>
                                          <p:attrName>style.visibility</p:attrName>
                                        </p:attrNameLst>
                                      </p:cBhvr>
                                      <p:to>
                                        <p:strVal val="visible"/>
                                      </p:to>
                                    </p:set>
                                    <p:animEffect transition="in" filter="fade">
                                      <p:cBhvr>
                                        <p:cTn id="22" dur="500"/>
                                        <p:tgtEl>
                                          <p:spTgt spid="5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fade">
                                      <p:cBhvr>
                                        <p:cTn id="27"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8" restart="whenNotActive" fill="hold" evtFilter="cancelBubble" nodeType="interactiveSeq">
                <p:stCondLst>
                  <p:cond evt="onClick" delay="0">
                    <p:tgtEl>
                      <p:spTgt spid="32"/>
                    </p:tgtEl>
                  </p:cond>
                </p:stCondLst>
                <p:endSync evt="end" delay="0">
                  <p:rtn val="all"/>
                </p:endSync>
                <p:childTnLst>
                  <p:par>
                    <p:cTn id="29" fill="hold">
                      <p:stCondLst>
                        <p:cond delay="0"/>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500"/>
                                        <p:tgtEl>
                                          <p:spTgt spid="26"/>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0"/>
                                        <p:tgtEl>
                                          <p:spTgt spid="23"/>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fade">
                                      <p:cBhvr>
                                        <p:cTn id="53" dur="500"/>
                                        <p:tgtEl>
                                          <p:spTgt spid="39"/>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fade">
                                      <p:cBhvr>
                                        <p:cTn id="58" dur="500"/>
                                        <p:tgtEl>
                                          <p:spTgt spid="10"/>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500"/>
                                        <p:tgtEl>
                                          <p:spTgt spid="14"/>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17"/>
                                        </p:tgtEl>
                                        <p:attrNameLst>
                                          <p:attrName>style.visibility</p:attrName>
                                        </p:attrNameLst>
                                      </p:cBhvr>
                                      <p:to>
                                        <p:strVal val="visible"/>
                                      </p:to>
                                    </p:set>
                                    <p:animEffect transition="in" filter="fade">
                                      <p:cBhvr>
                                        <p:cTn id="68" dur="500"/>
                                        <p:tgtEl>
                                          <p:spTgt spid="17"/>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33"/>
                                        </p:tgtEl>
                                        <p:attrNameLst>
                                          <p:attrName>style.visibility</p:attrName>
                                        </p:attrNameLst>
                                      </p:cBhvr>
                                      <p:to>
                                        <p:strVal val="visible"/>
                                      </p:to>
                                    </p:set>
                                    <p:animEffect transition="in" filter="fade">
                                      <p:cBhvr>
                                        <p:cTn id="73" dur="500"/>
                                        <p:tgtEl>
                                          <p:spTgt spid="33"/>
                                        </p:tgtEl>
                                      </p:cBhvr>
                                    </p:animEffect>
                                  </p:childTnLst>
                                </p:cTn>
                              </p:par>
                            </p:childTnLst>
                          </p:cTn>
                        </p:par>
                      </p:childTnLst>
                    </p:cTn>
                  </p:par>
                </p:childTnLst>
              </p:cTn>
              <p:nextCondLst>
                <p:cond evt="onClick" delay="0">
                  <p:tgtEl>
                    <p:spTgt spid="32"/>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598050"/>
          </a:xfrm>
        </p:spPr>
        <p:txBody>
          <a:bodyPr>
            <a:noAutofit/>
          </a:bodyPr>
          <a:lstStyle/>
          <a:p>
            <a:r>
              <a:rPr lang="en-GB" sz="3200" dirty="0" smtClean="0"/>
              <a:t>1.5.3 – Activity 5.2 – Coca-Cola’s Objectives</a:t>
            </a:r>
            <a:endParaRPr lang="en-GB" sz="32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3725222806"/>
              </p:ext>
            </p:extLst>
          </p:nvPr>
        </p:nvGraphicFramePr>
        <p:xfrm>
          <a:off x="323529" y="1196752"/>
          <a:ext cx="6624736" cy="4236720"/>
        </p:xfrm>
        <a:graphic>
          <a:graphicData uri="http://schemas.openxmlformats.org/drawingml/2006/table">
            <a:tbl>
              <a:tblPr firstRow="1" bandRow="1">
                <a:tableStyleId>{2D5ABB26-0587-4C30-8999-92F81FD0307C}</a:tableStyleId>
              </a:tblPr>
              <a:tblGrid>
                <a:gridCol w="6624736"/>
              </a:tblGrid>
              <a:tr h="3816424">
                <a:tc>
                  <a:txBody>
                    <a:bodyPr/>
                    <a:lstStyle/>
                    <a:p>
                      <a:pPr marL="284163" lvl="0" indent="-284163">
                        <a:spcAft>
                          <a:spcPts val="0"/>
                        </a:spcAft>
                        <a:buClr>
                          <a:srgbClr val="00B050"/>
                        </a:buClr>
                        <a:buFont typeface="Wingdings 3" panose="05040102010807070707" pitchFamily="18" charset="2"/>
                        <a:buChar char=""/>
                      </a:pPr>
                      <a:r>
                        <a:rPr kumimoji="0" lang="en-US" sz="1700" kern="1200" baseline="0" dirty="0" smtClean="0">
                          <a:solidFill>
                            <a:srgbClr val="FF0000"/>
                          </a:solidFill>
                          <a:effectLst/>
                          <a:latin typeface="Calibri" panose="020F0502020204030204" pitchFamily="34" charset="0"/>
                          <a:ea typeface="+mn-ea"/>
                          <a:cs typeface="+mn-cs"/>
                        </a:rPr>
                        <a:t>Coca Cola’s senior managers have set the objective of increasing returns to the owners of the company. It has millions of shareholders, however than managers believe that this can only be achieved if Coca-Cola meets three other objectives.</a:t>
                      </a:r>
                    </a:p>
                    <a:p>
                      <a:pPr marL="519113" lvl="0" indent="-285750">
                        <a:spcAft>
                          <a:spcPts val="0"/>
                        </a:spcAft>
                        <a:buClr>
                          <a:srgbClr val="00B050"/>
                        </a:buClr>
                        <a:buFont typeface="Arial" panose="020B0604020202020204" pitchFamily="34" charset="0"/>
                        <a:buChar char="•"/>
                      </a:pPr>
                      <a:r>
                        <a:rPr kumimoji="0" lang="en-US" sz="1700" b="0" kern="1200" baseline="0" dirty="0" smtClean="0">
                          <a:solidFill>
                            <a:srgbClr val="FF0000"/>
                          </a:solidFill>
                          <a:effectLst/>
                          <a:latin typeface="Calibri" panose="020F0502020204030204" pitchFamily="34" charset="0"/>
                          <a:ea typeface="+mn-ea"/>
                          <a:cs typeface="+mn-cs"/>
                        </a:rPr>
                        <a:t>Remain the world’s largest soft drinks company by value of sales.</a:t>
                      </a:r>
                    </a:p>
                    <a:p>
                      <a:pPr marL="519113" lvl="0" indent="-285750">
                        <a:spcAft>
                          <a:spcPts val="0"/>
                        </a:spcAft>
                        <a:buClr>
                          <a:srgbClr val="00B050"/>
                        </a:buClr>
                        <a:buFont typeface="Arial" panose="020B0604020202020204" pitchFamily="34" charset="0"/>
                        <a:buChar char="•"/>
                      </a:pPr>
                      <a:r>
                        <a:rPr kumimoji="0" lang="en-US" sz="1700" b="0" kern="1200" baseline="0" dirty="0" smtClean="0">
                          <a:solidFill>
                            <a:srgbClr val="FF0000"/>
                          </a:solidFill>
                          <a:effectLst/>
                          <a:latin typeface="Calibri" panose="020F0502020204030204" pitchFamily="34" charset="0"/>
                          <a:ea typeface="+mn-ea"/>
                          <a:cs typeface="+mn-cs"/>
                        </a:rPr>
                        <a:t>Continue to satisfy consumers with a top-value and clearly branded product.</a:t>
                      </a:r>
                    </a:p>
                    <a:p>
                      <a:pPr marL="519113" lvl="0" indent="-285750">
                        <a:spcAft>
                          <a:spcPts val="0"/>
                        </a:spcAft>
                        <a:buClr>
                          <a:srgbClr val="00B050"/>
                        </a:buClr>
                        <a:buFont typeface="Arial" panose="020B0604020202020204" pitchFamily="34" charset="0"/>
                        <a:buChar char="•"/>
                      </a:pPr>
                      <a:r>
                        <a:rPr kumimoji="0" lang="en-US" sz="1700" b="0" kern="1200" baseline="0" dirty="0" smtClean="0">
                          <a:solidFill>
                            <a:srgbClr val="FF0000"/>
                          </a:solidFill>
                          <a:effectLst/>
                          <a:latin typeface="Calibri" panose="020F0502020204030204" pitchFamily="34" charset="0"/>
                          <a:ea typeface="+mn-ea"/>
                          <a:cs typeface="+mn-cs"/>
                        </a:rPr>
                        <a:t>Protect the environment of the local communities where Coca-Cola drinks are made.</a:t>
                      </a:r>
                    </a:p>
                    <a:p>
                      <a:pPr marL="741363" lvl="0" indent="-293688">
                        <a:spcAft>
                          <a:spcPts val="0"/>
                        </a:spcAft>
                        <a:buClr>
                          <a:srgbClr val="00B050"/>
                        </a:buClr>
                        <a:buFont typeface="+mj-lt"/>
                        <a:buAutoNum type="alphaLcParenR"/>
                      </a:pPr>
                      <a:r>
                        <a:rPr kumimoji="0" lang="en-US" sz="1700" b="0" kern="1200" baseline="0" dirty="0" smtClean="0">
                          <a:solidFill>
                            <a:srgbClr val="FF0000"/>
                          </a:solidFill>
                          <a:effectLst/>
                          <a:latin typeface="Calibri" panose="020F0502020204030204" pitchFamily="34" charset="0"/>
                          <a:ea typeface="+mn-ea"/>
                          <a:cs typeface="+mn-cs"/>
                        </a:rPr>
                        <a:t>Why do you think the senior managers believe that ‘increasing returns to owners’ is important?</a:t>
                      </a:r>
                    </a:p>
                    <a:p>
                      <a:pPr marL="741363" lvl="0" indent="-293688">
                        <a:spcAft>
                          <a:spcPts val="0"/>
                        </a:spcAft>
                        <a:buClr>
                          <a:srgbClr val="00B050"/>
                        </a:buClr>
                        <a:buFont typeface="+mj-lt"/>
                        <a:buAutoNum type="alphaLcParenR"/>
                      </a:pPr>
                      <a:r>
                        <a:rPr kumimoji="0" lang="en-US" sz="1700" b="0" kern="1200" baseline="0" dirty="0" smtClean="0">
                          <a:solidFill>
                            <a:srgbClr val="FF0000"/>
                          </a:solidFill>
                          <a:effectLst/>
                          <a:latin typeface="Calibri" panose="020F0502020204030204" pitchFamily="34" charset="0"/>
                          <a:ea typeface="+mn-ea"/>
                          <a:cs typeface="+mn-cs"/>
                        </a:rPr>
                        <a:t>Explain why Coca-Cola has set three other objectives as well as ‘returns to owners’?</a:t>
                      </a:r>
                    </a:p>
                    <a:p>
                      <a:pPr marL="741363" lvl="0" indent="-293688">
                        <a:spcAft>
                          <a:spcPts val="0"/>
                        </a:spcAft>
                        <a:buClr>
                          <a:srgbClr val="00B050"/>
                        </a:buClr>
                        <a:buFont typeface="+mj-lt"/>
                        <a:buAutoNum type="alphaLcParenR"/>
                      </a:pPr>
                      <a:r>
                        <a:rPr kumimoji="0" lang="en-US" sz="1700" b="0" kern="1200" baseline="0" dirty="0" smtClean="0">
                          <a:solidFill>
                            <a:srgbClr val="FF0000"/>
                          </a:solidFill>
                          <a:effectLst/>
                          <a:latin typeface="Calibri" panose="020F0502020204030204" pitchFamily="34" charset="0"/>
                          <a:ea typeface="+mn-ea"/>
                          <a:cs typeface="+mn-cs"/>
                        </a:rPr>
                        <a:t>By referring to the market in your own country, explain how you think Coca-Cola could achieve its aim of remaining the world’s largest soft drinks company.</a:t>
                      </a:r>
                    </a:p>
                  </a:txBody>
                  <a:tcPr/>
                </a:tc>
              </a:tr>
            </a:tbl>
          </a:graphicData>
        </a:graphic>
      </p:graphicFrame>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57</a:t>
            </a:r>
            <a:endParaRPr lang="en-GB" sz="2000" b="1"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601101856"/>
              </p:ext>
            </p:extLst>
          </p:nvPr>
        </p:nvGraphicFramePr>
        <p:xfrm>
          <a:off x="7090735" y="1161875"/>
          <a:ext cx="1693423" cy="5330803"/>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693423"/>
              </a:tblGrid>
              <a:tr h="331050">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99753">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is SMART</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What is the difference between and Aim and an Objective</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Why would Objectives change when a company merges</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What happens when Objectives are not met</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are objectives of a charity different from a private business.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99920" y="1196753"/>
            <a:ext cx="1541226" cy="273822"/>
          </a:xfrm>
          <a:prstGeom prst="rect">
            <a:avLst/>
          </a:prstGeom>
          <a:noFill/>
          <a:extLst>
            <a:ext uri="{909E8E84-426E-40DD-AFC4-6F175D3DCCD1}">
              <a14:hiddenFill xmlns:a14="http://schemas.microsoft.com/office/drawing/2010/main">
                <a:solidFill>
                  <a:srgbClr val="FFFFFF"/>
                </a:solidFill>
              </a14:hiddenFill>
            </a:ext>
          </a:extLst>
        </p:spPr>
      </p:pic>
      <p:grpSp>
        <p:nvGrpSpPr>
          <p:cNvPr id="34" name="Group 33"/>
          <p:cNvGrpSpPr/>
          <p:nvPr/>
        </p:nvGrpSpPr>
        <p:grpSpPr>
          <a:xfrm>
            <a:off x="371494" y="5476318"/>
            <a:ext cx="6504760" cy="1121034"/>
            <a:chOff x="371494" y="5044270"/>
            <a:chExt cx="6504760" cy="1121034"/>
          </a:xfrm>
        </p:grpSpPr>
        <p:grpSp>
          <p:nvGrpSpPr>
            <p:cNvPr id="10" name="Group 9"/>
            <p:cNvGrpSpPr/>
            <p:nvPr/>
          </p:nvGrpSpPr>
          <p:grpSpPr>
            <a:xfrm>
              <a:off x="2627784" y="5436523"/>
              <a:ext cx="2520280" cy="728777"/>
              <a:chOff x="3539074" y="4705461"/>
              <a:chExt cx="3607462" cy="1043159"/>
            </a:xfrm>
          </p:grpSpPr>
          <p:sp>
            <p:nvSpPr>
              <p:cNvPr id="12" name="Rounded Rectangle 11"/>
              <p:cNvSpPr/>
              <p:nvPr/>
            </p:nvSpPr>
            <p:spPr>
              <a:xfrm>
                <a:off x="3539074" y="5027124"/>
                <a:ext cx="3607462" cy="721496"/>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Satisfy customers with top-value branded product</a:t>
                </a:r>
                <a:endParaRPr lang="en-US" sz="1400" dirty="0">
                  <a:latin typeface="Calibri" panose="020F0502020204030204" pitchFamily="34" charset="0"/>
                </a:endParaRPr>
              </a:p>
            </p:txBody>
          </p:sp>
          <p:cxnSp>
            <p:nvCxnSpPr>
              <p:cNvPr id="13" name="Straight Arrow Connector 12"/>
              <p:cNvCxnSpPr>
                <a:stCxn id="19" idx="2"/>
                <a:endCxn id="12" idx="0"/>
              </p:cNvCxnSpPr>
              <p:nvPr/>
            </p:nvCxnSpPr>
            <p:spPr>
              <a:xfrm>
                <a:off x="5342805" y="4705461"/>
                <a:ext cx="0" cy="32166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3887923" y="5436524"/>
              <a:ext cx="2988331" cy="728166"/>
              <a:chOff x="4757558" y="4668122"/>
              <a:chExt cx="4277427" cy="1042270"/>
            </a:xfrm>
          </p:grpSpPr>
          <p:sp>
            <p:nvSpPr>
              <p:cNvPr id="15" name="Rounded Rectangle 14"/>
              <p:cNvSpPr/>
              <p:nvPr/>
            </p:nvSpPr>
            <p:spPr>
              <a:xfrm>
                <a:off x="7179716" y="4989784"/>
                <a:ext cx="1855269" cy="72060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Protect the environment</a:t>
                </a:r>
                <a:endParaRPr lang="en-US" sz="1400" dirty="0">
                  <a:latin typeface="Calibri" panose="020F0502020204030204" pitchFamily="34" charset="0"/>
                </a:endParaRPr>
              </a:p>
            </p:txBody>
          </p:sp>
          <p:cxnSp>
            <p:nvCxnSpPr>
              <p:cNvPr id="16" name="Straight Arrow Connector 15"/>
              <p:cNvCxnSpPr>
                <a:stCxn id="19" idx="2"/>
                <a:endCxn id="15" idx="0"/>
              </p:cNvCxnSpPr>
              <p:nvPr/>
            </p:nvCxnSpPr>
            <p:spPr>
              <a:xfrm>
                <a:off x="4757558" y="4668122"/>
                <a:ext cx="3349793" cy="32166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9" name="Rounded Rectangle 18"/>
            <p:cNvSpPr/>
            <p:nvPr/>
          </p:nvSpPr>
          <p:spPr>
            <a:xfrm>
              <a:off x="2555776" y="5044270"/>
              <a:ext cx="2664296" cy="392254"/>
            </a:xfrm>
            <a:prstGeom prst="roundRect">
              <a:avLst/>
            </a:prstGeom>
            <a:solidFill>
              <a:srgbClr val="00B0F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b="1" dirty="0" smtClean="0">
                  <a:solidFill>
                    <a:schemeClr val="tx1"/>
                  </a:solidFill>
                  <a:latin typeface="Calibri" panose="020F0502020204030204" pitchFamily="34" charset="0"/>
                </a:rPr>
                <a:t>Increase returns to shareholders</a:t>
              </a:r>
              <a:endParaRPr lang="en-US" sz="1400" b="1" dirty="0">
                <a:solidFill>
                  <a:schemeClr val="tx1"/>
                </a:solidFill>
                <a:latin typeface="Calibri" panose="020F0502020204030204" pitchFamily="34" charset="0"/>
              </a:endParaRPr>
            </a:p>
          </p:txBody>
        </p:sp>
        <p:grpSp>
          <p:nvGrpSpPr>
            <p:cNvPr id="21" name="Group 20"/>
            <p:cNvGrpSpPr/>
            <p:nvPr/>
          </p:nvGrpSpPr>
          <p:grpSpPr>
            <a:xfrm>
              <a:off x="371494" y="5436524"/>
              <a:ext cx="3516430" cy="728780"/>
              <a:chOff x="5555997" y="5586397"/>
              <a:chExt cx="5033316" cy="1043157"/>
            </a:xfrm>
          </p:grpSpPr>
          <p:sp>
            <p:nvSpPr>
              <p:cNvPr id="22" name="Rounded Rectangle 21"/>
              <p:cNvSpPr/>
              <p:nvPr/>
            </p:nvSpPr>
            <p:spPr>
              <a:xfrm>
                <a:off x="5555997" y="5908060"/>
                <a:ext cx="2817307" cy="72149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Remain largest soft drinks company</a:t>
                </a:r>
                <a:endParaRPr lang="en-US" sz="1400" dirty="0">
                  <a:latin typeface="Calibri" panose="020F0502020204030204" pitchFamily="34" charset="0"/>
                </a:endParaRPr>
              </a:p>
            </p:txBody>
          </p:sp>
          <p:cxnSp>
            <p:nvCxnSpPr>
              <p:cNvPr id="23" name="Straight Arrow Connector 22"/>
              <p:cNvCxnSpPr>
                <a:stCxn id="19" idx="2"/>
                <a:endCxn id="22" idx="0"/>
              </p:cNvCxnSpPr>
              <p:nvPr/>
            </p:nvCxnSpPr>
            <p:spPr>
              <a:xfrm flipH="1">
                <a:off x="6964651" y="5586397"/>
                <a:ext cx="3624662" cy="32166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37" name="TextBox 36">
            <a:hlinkClick r:id="rId5" action="ppaction://hlinkfile"/>
          </p:cNvPr>
          <p:cNvSpPr txBox="1"/>
          <p:nvPr/>
        </p:nvSpPr>
        <p:spPr>
          <a:xfrm>
            <a:off x="6659460" y="1916832"/>
            <a:ext cx="360040" cy="584775"/>
          </a:xfrm>
          <a:prstGeom prst="rect">
            <a:avLst/>
          </a:prstGeom>
          <a:noFill/>
        </p:spPr>
        <p:txBody>
          <a:bodyPr wrap="square" rtlCol="0">
            <a:spAutoFit/>
          </a:bodyPr>
          <a:lstStyle/>
          <a:p>
            <a:r>
              <a:rPr lang="en-US" sz="3200" dirty="0" smtClean="0">
                <a:solidFill>
                  <a:srgbClr val="0070C0"/>
                </a:solidFill>
              </a:rPr>
              <a:t>?</a:t>
            </a:r>
            <a:endParaRPr lang="en-GB" dirty="0">
              <a:solidFill>
                <a:srgbClr val="0070C0"/>
              </a:solidFill>
            </a:endParaRPr>
          </a:p>
        </p:txBody>
      </p:sp>
    </p:spTree>
    <p:extLst>
      <p:ext uri="{BB962C8B-B14F-4D97-AF65-F5344CB8AC3E}">
        <p14:creationId xmlns:p14="http://schemas.microsoft.com/office/powerpoint/2010/main" val="1704527393"/>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598050"/>
          </a:xfrm>
        </p:spPr>
        <p:txBody>
          <a:bodyPr>
            <a:noAutofit/>
          </a:bodyPr>
          <a:lstStyle/>
          <a:p>
            <a:r>
              <a:rPr lang="en-GB" sz="3200" dirty="0" smtClean="0"/>
              <a:t>1.5.3 – Conflict of Stakeholders Objectives</a:t>
            </a:r>
            <a:endParaRPr lang="en-GB" sz="32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2018175228"/>
              </p:ext>
            </p:extLst>
          </p:nvPr>
        </p:nvGraphicFramePr>
        <p:xfrm>
          <a:off x="323529" y="1196752"/>
          <a:ext cx="6624736" cy="5486400"/>
        </p:xfrm>
        <a:graphic>
          <a:graphicData uri="http://schemas.openxmlformats.org/drawingml/2006/table">
            <a:tbl>
              <a:tblPr firstRow="1" bandRow="1">
                <a:tableStyleId>{2D5ABB26-0587-4C30-8999-92F81FD0307C}</a:tableStyleId>
              </a:tblPr>
              <a:tblGrid>
                <a:gridCol w="6624736"/>
              </a:tblGrid>
              <a:tr h="4464496">
                <a:tc>
                  <a:txBody>
                    <a:bodyPr/>
                    <a:lstStyle/>
                    <a:p>
                      <a:pPr marL="342900" lvl="0" indent="-342900">
                        <a:spcAft>
                          <a:spcPts val="600"/>
                        </a:spcAft>
                        <a:buClr>
                          <a:srgbClr val="00B050"/>
                        </a:buClr>
                        <a:buFont typeface="Wingdings 3" panose="05040102010807070707" pitchFamily="18" charset="2"/>
                        <a:buChar char=""/>
                      </a:pPr>
                      <a:r>
                        <a:rPr kumimoji="0" lang="en-US" sz="1600" b="0" kern="1200" baseline="0" dirty="0" smtClean="0">
                          <a:solidFill>
                            <a:schemeClr val="tx1"/>
                          </a:solidFill>
                          <a:effectLst/>
                          <a:latin typeface="Calibri" panose="020F0502020204030204" pitchFamily="34" charset="0"/>
                          <a:ea typeface="+mn-ea"/>
                          <a:cs typeface="+mn-cs"/>
                        </a:rPr>
                        <a:t>In the Business World it is not as simple as setting one objective and aim for that. Most businesses are trying to satisfy the objectives or more than one group.</a:t>
                      </a:r>
                    </a:p>
                    <a:p>
                      <a:pPr marL="342900" lvl="0" indent="-342900">
                        <a:spcAft>
                          <a:spcPts val="600"/>
                        </a:spcAft>
                        <a:buClr>
                          <a:srgbClr val="00B050"/>
                        </a:buClr>
                        <a:buFont typeface="Wingdings 3" panose="05040102010807070707" pitchFamily="18" charset="2"/>
                        <a:buChar char=""/>
                      </a:pPr>
                      <a:endParaRPr kumimoji="0" lang="en-US" sz="1600" b="0" kern="1200" baseline="0" dirty="0" smtClean="0">
                        <a:solidFill>
                          <a:schemeClr val="tx1"/>
                        </a:solidFill>
                        <a:effectLst/>
                        <a:latin typeface="Calibri" panose="020F0502020204030204" pitchFamily="34" charset="0"/>
                        <a:ea typeface="+mn-ea"/>
                        <a:cs typeface="+mn-cs"/>
                      </a:endParaRPr>
                    </a:p>
                    <a:p>
                      <a:pPr marL="342900" lvl="0" indent="-342900">
                        <a:spcAft>
                          <a:spcPts val="600"/>
                        </a:spcAft>
                        <a:buClr>
                          <a:srgbClr val="00B050"/>
                        </a:buClr>
                        <a:buFont typeface="Wingdings 3" panose="05040102010807070707" pitchFamily="18" charset="2"/>
                        <a:buChar char=""/>
                      </a:pPr>
                      <a:endParaRPr kumimoji="0" lang="en-US" sz="1600" b="0" kern="1200" baseline="0" dirty="0" smtClean="0">
                        <a:solidFill>
                          <a:schemeClr val="tx1"/>
                        </a:solidFill>
                        <a:effectLst/>
                        <a:latin typeface="Calibri" panose="020F0502020204030204" pitchFamily="34" charset="0"/>
                        <a:ea typeface="+mn-ea"/>
                        <a:cs typeface="+mn-cs"/>
                      </a:endParaRPr>
                    </a:p>
                    <a:p>
                      <a:pPr marL="342900" lvl="0" indent="-342900">
                        <a:spcAft>
                          <a:spcPts val="600"/>
                        </a:spcAft>
                        <a:buClr>
                          <a:srgbClr val="00B050"/>
                        </a:buClr>
                        <a:buFont typeface="Wingdings 3" panose="05040102010807070707" pitchFamily="18" charset="2"/>
                        <a:buChar char=""/>
                      </a:pPr>
                      <a:endParaRPr kumimoji="0" lang="en-US" sz="1600" b="0" kern="1200" baseline="0" dirty="0" smtClean="0">
                        <a:solidFill>
                          <a:schemeClr val="tx1"/>
                        </a:solidFill>
                        <a:effectLst/>
                        <a:latin typeface="Calibri" panose="020F0502020204030204" pitchFamily="34" charset="0"/>
                        <a:ea typeface="+mn-ea"/>
                        <a:cs typeface="+mn-cs"/>
                      </a:endParaRPr>
                    </a:p>
                    <a:p>
                      <a:pPr marL="342900" lvl="0" indent="-342900">
                        <a:spcAft>
                          <a:spcPts val="600"/>
                        </a:spcAft>
                        <a:buClr>
                          <a:srgbClr val="00B050"/>
                        </a:buClr>
                        <a:buFont typeface="Wingdings 3" panose="05040102010807070707" pitchFamily="18" charset="2"/>
                        <a:buChar char=""/>
                      </a:pPr>
                      <a:endParaRPr kumimoji="0" lang="en-US" sz="1600" b="0" kern="1200" baseline="0" dirty="0" smtClean="0">
                        <a:solidFill>
                          <a:schemeClr val="tx1"/>
                        </a:solidFill>
                        <a:effectLst/>
                        <a:latin typeface="Calibri" panose="020F0502020204030204" pitchFamily="34" charset="0"/>
                        <a:ea typeface="+mn-ea"/>
                        <a:cs typeface="+mn-cs"/>
                      </a:endParaRPr>
                    </a:p>
                    <a:p>
                      <a:pPr marL="342900" lvl="0" indent="-342900">
                        <a:spcAft>
                          <a:spcPts val="600"/>
                        </a:spcAft>
                        <a:buClr>
                          <a:srgbClr val="00B050"/>
                        </a:buClr>
                        <a:buFont typeface="Wingdings 3" panose="05040102010807070707" pitchFamily="18" charset="2"/>
                        <a:buChar char=""/>
                      </a:pPr>
                      <a:endParaRPr kumimoji="0" lang="en-US" sz="1600" b="0" kern="1200" baseline="0" dirty="0" smtClean="0">
                        <a:solidFill>
                          <a:schemeClr val="tx1"/>
                        </a:solidFill>
                        <a:effectLst/>
                        <a:latin typeface="Calibri" panose="020F0502020204030204" pitchFamily="34" charset="0"/>
                        <a:ea typeface="+mn-ea"/>
                        <a:cs typeface="+mn-cs"/>
                      </a:endParaRPr>
                    </a:p>
                    <a:p>
                      <a:pPr marL="342900" lvl="0" indent="-342900">
                        <a:spcAft>
                          <a:spcPts val="600"/>
                        </a:spcAft>
                        <a:buClr>
                          <a:srgbClr val="00B050"/>
                        </a:buClr>
                        <a:buFont typeface="Wingdings 3" panose="05040102010807070707" pitchFamily="18" charset="2"/>
                        <a:buChar char=""/>
                      </a:pPr>
                      <a:endParaRPr kumimoji="0" lang="en-US" sz="1600" b="0" kern="1200" baseline="0" dirty="0" smtClean="0">
                        <a:solidFill>
                          <a:schemeClr val="tx1"/>
                        </a:solidFill>
                        <a:effectLst/>
                        <a:latin typeface="Calibri" panose="020F0502020204030204" pitchFamily="34" charset="0"/>
                        <a:ea typeface="+mn-ea"/>
                        <a:cs typeface="+mn-cs"/>
                      </a:endParaRPr>
                    </a:p>
                    <a:p>
                      <a:pPr marL="342900" lvl="0" indent="-342900">
                        <a:spcAft>
                          <a:spcPts val="600"/>
                        </a:spcAft>
                        <a:buClr>
                          <a:srgbClr val="00B050"/>
                        </a:buClr>
                        <a:buFont typeface="Wingdings 3" panose="05040102010807070707" pitchFamily="18" charset="2"/>
                        <a:buChar char=""/>
                      </a:pPr>
                      <a:endParaRPr kumimoji="0" lang="en-US" sz="1600" b="0" kern="1200" baseline="0" dirty="0" smtClean="0">
                        <a:solidFill>
                          <a:schemeClr val="tx1"/>
                        </a:solidFill>
                        <a:effectLst/>
                        <a:latin typeface="Calibri" panose="020F0502020204030204" pitchFamily="34" charset="0"/>
                        <a:ea typeface="+mn-ea"/>
                        <a:cs typeface="+mn-cs"/>
                      </a:endParaRPr>
                    </a:p>
                    <a:p>
                      <a:pPr marL="342900" lvl="0" indent="-342900">
                        <a:spcAft>
                          <a:spcPts val="600"/>
                        </a:spcAft>
                        <a:buClr>
                          <a:srgbClr val="00B050"/>
                        </a:buClr>
                        <a:buFont typeface="Wingdings 3" panose="05040102010807070707" pitchFamily="18" charset="2"/>
                        <a:buChar char=""/>
                      </a:pPr>
                      <a:endParaRPr kumimoji="0" lang="en-US" sz="1600" b="0" kern="1200" baseline="0" dirty="0" smtClean="0">
                        <a:solidFill>
                          <a:schemeClr val="tx1"/>
                        </a:solidFill>
                        <a:effectLst/>
                        <a:latin typeface="Calibri" panose="020F0502020204030204" pitchFamily="34" charset="0"/>
                        <a:ea typeface="+mn-ea"/>
                        <a:cs typeface="+mn-cs"/>
                      </a:endParaRPr>
                    </a:p>
                    <a:p>
                      <a:pPr marL="342900" lvl="0" indent="-342900">
                        <a:spcAft>
                          <a:spcPts val="600"/>
                        </a:spcAft>
                        <a:buClr>
                          <a:srgbClr val="00B050"/>
                        </a:buClr>
                        <a:buFont typeface="Wingdings 3" panose="05040102010807070707" pitchFamily="18" charset="2"/>
                        <a:buChar char=""/>
                      </a:pPr>
                      <a:r>
                        <a:rPr kumimoji="0" lang="en-US" sz="1600" b="0" kern="1200" baseline="0" dirty="0" smtClean="0">
                          <a:solidFill>
                            <a:schemeClr val="tx1"/>
                          </a:solidFill>
                          <a:effectLst/>
                          <a:latin typeface="Calibri" panose="020F0502020204030204" pitchFamily="34" charset="0"/>
                          <a:ea typeface="+mn-ea"/>
                          <a:cs typeface="+mn-cs"/>
                        </a:rPr>
                        <a:t>Managers therefor have to compromise when they come to decide on the best objectives for the business they are running but it would be unwise to ignore the real worries or aims of other groups  with a vested interest in the business.</a:t>
                      </a:r>
                    </a:p>
                    <a:p>
                      <a:pPr marL="342900" lvl="0" indent="-342900">
                        <a:spcAft>
                          <a:spcPts val="600"/>
                        </a:spcAft>
                        <a:buClr>
                          <a:srgbClr val="00B050"/>
                        </a:buClr>
                        <a:buFont typeface="Wingdings 3" panose="05040102010807070707" pitchFamily="18" charset="2"/>
                        <a:buChar char=""/>
                      </a:pPr>
                      <a:r>
                        <a:rPr kumimoji="0" lang="en-US" sz="1600" b="0" kern="1200" baseline="0" dirty="0" smtClean="0">
                          <a:solidFill>
                            <a:schemeClr val="tx1"/>
                          </a:solidFill>
                          <a:effectLst/>
                          <a:latin typeface="Calibri" panose="020F0502020204030204" pitchFamily="34" charset="0"/>
                          <a:ea typeface="+mn-ea"/>
                          <a:cs typeface="+mn-cs"/>
                        </a:rPr>
                        <a:t>Managers will also have to be prepared to change the objectives over time. Growth could be the best option during a period of expansion in the economy but survival by cost cutting might be better for the business in a recession.</a:t>
                      </a:r>
                    </a:p>
                  </a:txBody>
                  <a:tcPr/>
                </a:tc>
              </a:tr>
            </a:tbl>
          </a:graphicData>
        </a:graphic>
      </p:graphicFrame>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57</a:t>
            </a:r>
            <a:endParaRPr lang="en-GB" sz="2000" b="1"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601101856"/>
              </p:ext>
            </p:extLst>
          </p:nvPr>
        </p:nvGraphicFramePr>
        <p:xfrm>
          <a:off x="7090735" y="1161875"/>
          <a:ext cx="1693423" cy="5330803"/>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693423"/>
              </a:tblGrid>
              <a:tr h="331050">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99753">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is SMART</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What is the difference between and Aim and an Objective</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Why would Objectives change when a company merges</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What happens when Objectives are not met</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are objectives of a charity different from a private business.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99920" y="1196753"/>
            <a:ext cx="1541226" cy="27382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Diagram 1"/>
          <p:cNvGraphicFramePr/>
          <p:nvPr>
            <p:extLst>
              <p:ext uri="{D42A27DB-BD31-4B8C-83A1-F6EECF244321}">
                <p14:modId xmlns:p14="http://schemas.microsoft.com/office/powerpoint/2010/main" val="3940850796"/>
              </p:ext>
            </p:extLst>
          </p:nvPr>
        </p:nvGraphicFramePr>
        <p:xfrm>
          <a:off x="408247" y="2060848"/>
          <a:ext cx="6540017" cy="289609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987349193"/>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598050"/>
          </a:xfrm>
        </p:spPr>
        <p:txBody>
          <a:bodyPr>
            <a:noAutofit/>
          </a:bodyPr>
          <a:lstStyle/>
          <a:p>
            <a:r>
              <a:rPr lang="en-GB" sz="2700" dirty="0" smtClean="0"/>
              <a:t>1.5.3 – Case Study Example – Business Stakeholders</a:t>
            </a:r>
            <a:endParaRPr lang="en-GB" sz="27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3922730925"/>
              </p:ext>
            </p:extLst>
          </p:nvPr>
        </p:nvGraphicFramePr>
        <p:xfrm>
          <a:off x="323528" y="1196752"/>
          <a:ext cx="8496943" cy="5204460"/>
        </p:xfrm>
        <a:graphic>
          <a:graphicData uri="http://schemas.openxmlformats.org/drawingml/2006/table">
            <a:tbl>
              <a:tblPr firstRow="1" bandRow="1">
                <a:tableStyleId>{2D5ABB26-0587-4C30-8999-92F81FD0307C}</a:tableStyleId>
              </a:tblPr>
              <a:tblGrid>
                <a:gridCol w="8496943"/>
              </a:tblGrid>
              <a:tr h="4464496">
                <a:tc>
                  <a:txBody>
                    <a:bodyPr/>
                    <a:lstStyle/>
                    <a:p>
                      <a:pPr marL="342900" lvl="0" indent="-342900">
                        <a:spcAft>
                          <a:spcPts val="600"/>
                        </a:spcAft>
                        <a:buClr>
                          <a:srgbClr val="00B050"/>
                        </a:buClr>
                        <a:buFont typeface="Wingdings 3" panose="05040102010807070707" pitchFamily="18" charset="2"/>
                        <a:buChar char=""/>
                      </a:pPr>
                      <a:r>
                        <a:rPr kumimoji="0" lang="en-US" sz="1650" b="0" kern="1200" baseline="0" dirty="0" err="1" smtClean="0">
                          <a:solidFill>
                            <a:schemeClr val="tx1"/>
                          </a:solidFill>
                          <a:effectLst/>
                          <a:latin typeface="Calibri" panose="020F0502020204030204" pitchFamily="34" charset="0"/>
                          <a:ea typeface="+mn-ea"/>
                          <a:cs typeface="+mn-cs"/>
                        </a:rPr>
                        <a:t>Gaspro</a:t>
                      </a:r>
                      <a:r>
                        <a:rPr kumimoji="0" lang="en-US" sz="1650" b="0" kern="1200" baseline="0" dirty="0" smtClean="0">
                          <a:solidFill>
                            <a:schemeClr val="tx1"/>
                          </a:solidFill>
                          <a:effectLst/>
                          <a:latin typeface="Calibri" panose="020F0502020204030204" pitchFamily="34" charset="0"/>
                          <a:ea typeface="+mn-ea"/>
                          <a:cs typeface="+mn-cs"/>
                        </a:rPr>
                        <a:t> is a large oil company operating in your country. The following stakeholder groups are interested in the work of the company.</a:t>
                      </a:r>
                    </a:p>
                    <a:p>
                      <a:pPr marL="568325" lvl="0" indent="-234950">
                        <a:spcAft>
                          <a:spcPts val="600"/>
                        </a:spcAft>
                        <a:buClr>
                          <a:srgbClr val="00B050"/>
                        </a:buClr>
                        <a:buFont typeface="Arial" panose="020B0604020202020204" pitchFamily="34" charset="0"/>
                        <a:buChar char="•"/>
                      </a:pPr>
                      <a:r>
                        <a:rPr kumimoji="0" lang="en-US" sz="1650" b="1" kern="1200" baseline="0" dirty="0" smtClean="0">
                          <a:solidFill>
                            <a:schemeClr val="tx1"/>
                          </a:solidFill>
                          <a:effectLst/>
                          <a:latin typeface="Calibri" panose="020F0502020204030204" pitchFamily="34" charset="0"/>
                          <a:ea typeface="+mn-ea"/>
                          <a:cs typeface="+mn-cs"/>
                        </a:rPr>
                        <a:t>Owners of the company – </a:t>
                      </a:r>
                      <a:r>
                        <a:rPr kumimoji="0" lang="en-US" sz="1650" b="0" kern="1200" baseline="0" dirty="0" smtClean="0">
                          <a:solidFill>
                            <a:schemeClr val="tx1"/>
                          </a:solidFill>
                          <a:effectLst/>
                          <a:latin typeface="Calibri" panose="020F0502020204030204" pitchFamily="34" charset="0"/>
                          <a:ea typeface="+mn-ea"/>
                          <a:cs typeface="+mn-cs"/>
                        </a:rPr>
                        <a:t>they will want the business to make as much profit as possible.</a:t>
                      </a:r>
                      <a:endParaRPr kumimoji="0" lang="en-US" sz="1650" b="1" kern="1200" baseline="0" dirty="0" smtClean="0">
                        <a:solidFill>
                          <a:schemeClr val="tx1"/>
                        </a:solidFill>
                        <a:effectLst/>
                        <a:latin typeface="Calibri" panose="020F0502020204030204" pitchFamily="34" charset="0"/>
                        <a:ea typeface="+mn-ea"/>
                        <a:cs typeface="+mn-cs"/>
                      </a:endParaRPr>
                    </a:p>
                    <a:p>
                      <a:pPr marL="568325" lvl="0" indent="-234950">
                        <a:spcAft>
                          <a:spcPts val="600"/>
                        </a:spcAft>
                        <a:buClr>
                          <a:srgbClr val="00B050"/>
                        </a:buClr>
                        <a:buFont typeface="Arial" panose="020B0604020202020204" pitchFamily="34" charset="0"/>
                        <a:buChar char="•"/>
                      </a:pPr>
                      <a:r>
                        <a:rPr kumimoji="0" lang="en-US" sz="1650" b="1" kern="1200" baseline="0" dirty="0" smtClean="0">
                          <a:solidFill>
                            <a:schemeClr val="tx1"/>
                          </a:solidFill>
                          <a:effectLst/>
                          <a:latin typeface="Calibri" panose="020F0502020204030204" pitchFamily="34" charset="0"/>
                          <a:ea typeface="+mn-ea"/>
                          <a:cs typeface="+mn-cs"/>
                        </a:rPr>
                        <a:t>Directors – </a:t>
                      </a:r>
                      <a:r>
                        <a:rPr kumimoji="0" lang="en-US" sz="1650" b="0" kern="1200" baseline="0" dirty="0" smtClean="0">
                          <a:solidFill>
                            <a:schemeClr val="tx1"/>
                          </a:solidFill>
                          <a:effectLst/>
                          <a:latin typeface="Calibri" panose="020F0502020204030204" pitchFamily="34" charset="0"/>
                          <a:ea typeface="+mn-ea"/>
                          <a:cs typeface="+mn-cs"/>
                        </a:rPr>
                        <a:t>(senior managers of the company appointed by the owners) They will be interested in growth of the business as their salaries are likely to depend on this.</a:t>
                      </a:r>
                    </a:p>
                    <a:p>
                      <a:pPr marL="568325" lvl="0" indent="-234950">
                        <a:spcAft>
                          <a:spcPts val="600"/>
                        </a:spcAft>
                        <a:buClr>
                          <a:srgbClr val="00B050"/>
                        </a:buClr>
                        <a:buFont typeface="Arial" panose="020B0604020202020204" pitchFamily="34" charset="0"/>
                        <a:buChar char="•"/>
                      </a:pPr>
                      <a:r>
                        <a:rPr kumimoji="0" lang="en-US" sz="1650" b="1" kern="1200" baseline="0" dirty="0" smtClean="0">
                          <a:solidFill>
                            <a:schemeClr val="tx1"/>
                          </a:solidFill>
                          <a:effectLst/>
                          <a:latin typeface="Calibri" panose="020F0502020204030204" pitchFamily="34" charset="0"/>
                          <a:ea typeface="+mn-ea"/>
                          <a:cs typeface="+mn-cs"/>
                        </a:rPr>
                        <a:t>Workers –</a:t>
                      </a:r>
                      <a:r>
                        <a:rPr kumimoji="0" lang="en-US" sz="1650" b="0" kern="1200" baseline="0" dirty="0" smtClean="0">
                          <a:solidFill>
                            <a:schemeClr val="tx1"/>
                          </a:solidFill>
                          <a:effectLst/>
                          <a:latin typeface="Calibri" panose="020F0502020204030204" pitchFamily="34" charset="0"/>
                          <a:ea typeface="+mn-ea"/>
                          <a:cs typeface="+mn-cs"/>
                        </a:rPr>
                        <a:t>They will want reasonably prices products of appropriate quality or they may buy goods from competitors.</a:t>
                      </a:r>
                    </a:p>
                    <a:p>
                      <a:pPr marL="342900" lvl="0" indent="-342900">
                        <a:spcAft>
                          <a:spcPts val="600"/>
                        </a:spcAft>
                        <a:buClr>
                          <a:srgbClr val="00B050"/>
                        </a:buClr>
                        <a:buFont typeface="Wingdings 3" panose="05040102010807070707" pitchFamily="18" charset="2"/>
                        <a:buChar char=""/>
                      </a:pPr>
                      <a:r>
                        <a:rPr kumimoji="0" lang="en-US" sz="1650" b="0" kern="1200" baseline="0" dirty="0" smtClean="0">
                          <a:solidFill>
                            <a:schemeClr val="tx1"/>
                          </a:solidFill>
                          <a:effectLst/>
                          <a:latin typeface="Calibri" panose="020F0502020204030204" pitchFamily="34" charset="0"/>
                          <a:ea typeface="+mn-ea"/>
                          <a:cs typeface="+mn-cs"/>
                        </a:rPr>
                        <a:t>In practice, these stakeholder objectives could conflict with each other, e.g.</a:t>
                      </a:r>
                    </a:p>
                    <a:p>
                      <a:pPr marL="568325" lvl="0" indent="-222250">
                        <a:spcAft>
                          <a:spcPts val="600"/>
                        </a:spcAft>
                        <a:buClr>
                          <a:srgbClr val="00B050"/>
                        </a:buClr>
                        <a:buFont typeface="Arial" panose="020B0604020202020204" pitchFamily="34" charset="0"/>
                        <a:buChar char="•"/>
                      </a:pPr>
                      <a:r>
                        <a:rPr kumimoji="0" lang="en-US" sz="1650" b="0" kern="1200" baseline="0" dirty="0" smtClean="0">
                          <a:solidFill>
                            <a:schemeClr val="tx1"/>
                          </a:solidFill>
                          <a:effectLst/>
                          <a:latin typeface="Calibri" panose="020F0502020204030204" pitchFamily="34" charset="0"/>
                          <a:ea typeface="+mn-ea"/>
                          <a:cs typeface="+mn-cs"/>
                        </a:rPr>
                        <a:t>It could be that a cheap method of production increases profit but causes more pollution</a:t>
                      </a:r>
                    </a:p>
                    <a:p>
                      <a:pPr marL="568325" lvl="0" indent="-222250">
                        <a:spcAft>
                          <a:spcPts val="600"/>
                        </a:spcAft>
                        <a:buClr>
                          <a:srgbClr val="00B050"/>
                        </a:buClr>
                        <a:buFont typeface="Arial" panose="020B0604020202020204" pitchFamily="34" charset="0"/>
                        <a:buChar char="•"/>
                      </a:pPr>
                      <a:r>
                        <a:rPr kumimoji="0" lang="en-US" sz="1650" b="0" kern="1200" baseline="0" dirty="0" smtClean="0">
                          <a:solidFill>
                            <a:schemeClr val="tx1"/>
                          </a:solidFill>
                          <a:effectLst/>
                          <a:latin typeface="Calibri" panose="020F0502020204030204" pitchFamily="34" charset="0"/>
                          <a:ea typeface="+mn-ea"/>
                          <a:cs typeface="+mn-cs"/>
                        </a:rPr>
                        <a:t>A decision to expand the plant could lead t a dirtier, noisier local environment</a:t>
                      </a:r>
                    </a:p>
                    <a:p>
                      <a:pPr marL="568325" lvl="0" indent="-222250">
                        <a:spcAft>
                          <a:spcPts val="600"/>
                        </a:spcAft>
                        <a:buClr>
                          <a:srgbClr val="00B050"/>
                        </a:buClr>
                        <a:buFont typeface="Arial" panose="020B0604020202020204" pitchFamily="34" charset="0"/>
                        <a:buChar char="•"/>
                      </a:pPr>
                      <a:r>
                        <a:rPr kumimoji="0" lang="en-US" sz="1650" b="0" kern="1200" baseline="0" dirty="0" smtClean="0">
                          <a:solidFill>
                            <a:schemeClr val="tx1"/>
                          </a:solidFill>
                          <a:effectLst/>
                          <a:latin typeface="Calibri" panose="020F0502020204030204" pitchFamily="34" charset="0"/>
                          <a:ea typeface="+mn-ea"/>
                          <a:cs typeface="+mn-cs"/>
                        </a:rPr>
                        <a:t>A decision to introduce new machines could reduce the jobs at the refinery but lead to higher profits.</a:t>
                      </a:r>
                    </a:p>
                    <a:p>
                      <a:pPr marL="568325" lvl="0" indent="-222250">
                        <a:spcAft>
                          <a:spcPts val="600"/>
                        </a:spcAft>
                        <a:buClr>
                          <a:srgbClr val="00B050"/>
                        </a:buClr>
                        <a:buFont typeface="Arial" panose="020B0604020202020204" pitchFamily="34" charset="0"/>
                        <a:buChar char="•"/>
                      </a:pPr>
                      <a:r>
                        <a:rPr kumimoji="0" lang="en-US" sz="1650" b="0" kern="1200" baseline="0" dirty="0" smtClean="0">
                          <a:solidFill>
                            <a:schemeClr val="tx1"/>
                          </a:solidFill>
                          <a:effectLst/>
                          <a:latin typeface="Calibri" panose="020F0502020204030204" pitchFamily="34" charset="0"/>
                          <a:ea typeface="+mn-ea"/>
                          <a:cs typeface="+mn-cs"/>
                        </a:rPr>
                        <a:t>Expansion could be expensive, reducing payments to owners, and this could reduce short term profits.</a:t>
                      </a:r>
                    </a:p>
                    <a:p>
                      <a:pPr marL="342900" lvl="0" indent="-342900">
                        <a:spcAft>
                          <a:spcPts val="600"/>
                        </a:spcAft>
                        <a:buClr>
                          <a:srgbClr val="00B050"/>
                        </a:buClr>
                        <a:buFont typeface="Wingdings 3" panose="05040102010807070707" pitchFamily="18" charset="2"/>
                        <a:buChar char=""/>
                      </a:pPr>
                      <a:r>
                        <a:rPr kumimoji="0" lang="en-US" sz="1650" b="1" kern="1200" baseline="0" dirty="0" smtClean="0">
                          <a:solidFill>
                            <a:srgbClr val="FF0000"/>
                          </a:solidFill>
                          <a:effectLst/>
                          <a:latin typeface="Calibri" panose="020F0502020204030204" pitchFamily="34" charset="0"/>
                          <a:ea typeface="+mn-ea"/>
                          <a:cs typeface="+mn-cs"/>
                        </a:rPr>
                        <a:t>Activity 5.3 – Based on the Case Study:</a:t>
                      </a:r>
                    </a:p>
                    <a:p>
                      <a:pPr marL="568325" lvl="0" indent="-342900">
                        <a:spcAft>
                          <a:spcPts val="600"/>
                        </a:spcAft>
                        <a:buClr>
                          <a:srgbClr val="00B050"/>
                        </a:buClr>
                        <a:buFont typeface="+mj-lt"/>
                        <a:buAutoNum type="alphaLcParenR"/>
                      </a:pPr>
                      <a:r>
                        <a:rPr kumimoji="0" lang="en-US" sz="1650" b="0" kern="1200" baseline="0" dirty="0" smtClean="0">
                          <a:solidFill>
                            <a:srgbClr val="FF0000"/>
                          </a:solidFill>
                          <a:effectLst/>
                          <a:latin typeface="Calibri" panose="020F0502020204030204" pitchFamily="34" charset="0"/>
                          <a:ea typeface="+mn-ea"/>
                          <a:cs typeface="+mn-cs"/>
                        </a:rPr>
                        <a:t>What is meant by ‘stakeholder group’?</a:t>
                      </a:r>
                    </a:p>
                    <a:p>
                      <a:pPr marL="568325" lvl="0" indent="-342900">
                        <a:spcAft>
                          <a:spcPts val="600"/>
                        </a:spcAft>
                        <a:buClr>
                          <a:srgbClr val="00B050"/>
                        </a:buClr>
                        <a:buFont typeface="+mj-lt"/>
                        <a:buAutoNum type="alphaLcParenR"/>
                      </a:pPr>
                      <a:r>
                        <a:rPr kumimoji="0" lang="en-US" sz="1650" b="0" kern="1200" baseline="0" dirty="0" smtClean="0">
                          <a:solidFill>
                            <a:srgbClr val="FF0000"/>
                          </a:solidFill>
                          <a:effectLst/>
                          <a:latin typeface="Calibri" panose="020F0502020204030204" pitchFamily="34" charset="0"/>
                          <a:ea typeface="+mn-ea"/>
                          <a:cs typeface="+mn-cs"/>
                        </a:rPr>
                        <a:t>Identify and explain </a:t>
                      </a:r>
                      <a:r>
                        <a:rPr kumimoji="0" lang="en-US" sz="1650" b="1" kern="1200" baseline="0" dirty="0" smtClean="0">
                          <a:solidFill>
                            <a:srgbClr val="FF0000"/>
                          </a:solidFill>
                          <a:effectLst/>
                          <a:latin typeface="Calibri" panose="020F0502020204030204" pitchFamily="34" charset="0"/>
                          <a:ea typeface="+mn-ea"/>
                          <a:cs typeface="+mn-cs"/>
                        </a:rPr>
                        <a:t>one</a:t>
                      </a:r>
                      <a:r>
                        <a:rPr kumimoji="0" lang="en-US" sz="1650" b="0" kern="1200" baseline="0" dirty="0" smtClean="0">
                          <a:solidFill>
                            <a:srgbClr val="FF0000"/>
                          </a:solidFill>
                          <a:effectLst/>
                          <a:latin typeface="Calibri" panose="020F0502020204030204" pitchFamily="34" charset="0"/>
                          <a:ea typeface="+mn-ea"/>
                          <a:cs typeface="+mn-cs"/>
                        </a:rPr>
                        <a:t> other possible conflict of objectives between </a:t>
                      </a:r>
                      <a:r>
                        <a:rPr kumimoji="0" lang="en-US" sz="1650" b="0" kern="1200" baseline="0" dirty="0" err="1" smtClean="0">
                          <a:solidFill>
                            <a:srgbClr val="FF0000"/>
                          </a:solidFill>
                          <a:effectLst/>
                          <a:latin typeface="Calibri" panose="020F0502020204030204" pitchFamily="34" charset="0"/>
                          <a:ea typeface="+mn-ea"/>
                          <a:cs typeface="+mn-cs"/>
                        </a:rPr>
                        <a:t>Gaspro</a:t>
                      </a:r>
                      <a:r>
                        <a:rPr kumimoji="0" lang="en-US" sz="1650" b="0" kern="1200" baseline="0" dirty="0" smtClean="0">
                          <a:solidFill>
                            <a:srgbClr val="FF0000"/>
                          </a:solidFill>
                          <a:effectLst/>
                          <a:latin typeface="Calibri" panose="020F0502020204030204" pitchFamily="34" charset="0"/>
                          <a:ea typeface="+mn-ea"/>
                          <a:cs typeface="+mn-cs"/>
                        </a:rPr>
                        <a:t> stakeholders.</a:t>
                      </a:r>
                    </a:p>
                  </a:txBody>
                  <a:tcPr/>
                </a:tc>
              </a:tr>
            </a:tbl>
          </a:graphicData>
        </a:graphic>
      </p:graphicFrame>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58</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40110371"/>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598050"/>
          </a:xfrm>
        </p:spPr>
        <p:txBody>
          <a:bodyPr>
            <a:noAutofit/>
          </a:bodyPr>
          <a:lstStyle/>
          <a:p>
            <a:r>
              <a:rPr lang="en-GB" sz="2100" dirty="0" smtClean="0"/>
              <a:t>1.5 – Case Study Example – Business Stakeholders and their aims</a:t>
            </a:r>
            <a:endParaRPr lang="en-GB" sz="2100" b="1" dirty="0" smtClean="0"/>
          </a:p>
        </p:txBody>
      </p:sp>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59</a:t>
            </a:r>
            <a:endParaRPr lang="en-GB" sz="2000" b="1" dirty="0">
              <a:latin typeface="Arial" panose="020B0604020202020204" pitchFamily="34" charset="0"/>
              <a:cs typeface="Arial" panose="020B0604020202020204" pitchFamily="34" charset="0"/>
            </a:endParaRPr>
          </a:p>
        </p:txBody>
      </p:sp>
      <p:sp>
        <p:nvSpPr>
          <p:cNvPr id="5" name="Rectangle 4"/>
          <p:cNvSpPr/>
          <p:nvPr/>
        </p:nvSpPr>
        <p:spPr>
          <a:xfrm>
            <a:off x="323528" y="1196752"/>
            <a:ext cx="8496944" cy="707886"/>
          </a:xfrm>
          <a:prstGeom prst="rect">
            <a:avLst/>
          </a:prstGeom>
          <a:solidFill>
            <a:schemeClr val="tx2">
              <a:lumMod val="20000"/>
              <a:lumOff val="80000"/>
            </a:schemeClr>
          </a:solidFill>
          <a:effectLst>
            <a:outerShdw blurRad="152400" dist="50800" dir="5400000" sx="102000" sy="102000" algn="ctr" rotWithShape="0">
              <a:srgbClr val="000000">
                <a:alpha val="43137"/>
              </a:srgbClr>
            </a:outerShdw>
          </a:effectLst>
        </p:spPr>
        <p:txBody>
          <a:bodyPr wrap="square">
            <a:spAutoFit/>
          </a:bodyPr>
          <a:lstStyle/>
          <a:p>
            <a:pPr marL="342900" indent="-342900">
              <a:buClr>
                <a:srgbClr val="00B050"/>
              </a:buClr>
              <a:buFont typeface="Wingdings 3" panose="05040102010807070707" pitchFamily="18" charset="2"/>
              <a:buChar char=""/>
            </a:pPr>
            <a:r>
              <a:rPr lang="en-US" sz="2000" b="1" dirty="0" smtClean="0">
                <a:latin typeface="Calibri" panose="020F0502020204030204" pitchFamily="34" charset="0"/>
              </a:rPr>
              <a:t>Success Tips – </a:t>
            </a:r>
            <a:r>
              <a:rPr lang="en-US" sz="2000" dirty="0" smtClean="0">
                <a:latin typeface="Calibri" panose="020F0502020204030204" pitchFamily="34" charset="0"/>
              </a:rPr>
              <a:t>Be prepared to explain how a business objective might satisfy some stakeholders but not others.</a:t>
            </a:r>
          </a:p>
        </p:txBody>
      </p:sp>
      <p:grpSp>
        <p:nvGrpSpPr>
          <p:cNvPr id="6" name="Group 5"/>
          <p:cNvGrpSpPr/>
          <p:nvPr/>
        </p:nvGrpSpPr>
        <p:grpSpPr>
          <a:xfrm>
            <a:off x="1835693" y="4262040"/>
            <a:ext cx="1872212" cy="1006753"/>
            <a:chOff x="1059135" y="3297250"/>
            <a:chExt cx="2679832" cy="1441040"/>
          </a:xfrm>
        </p:grpSpPr>
        <p:sp>
          <p:nvSpPr>
            <p:cNvPr id="8" name="Rounded Rectangle 7"/>
            <p:cNvSpPr/>
            <p:nvPr/>
          </p:nvSpPr>
          <p:spPr>
            <a:xfrm>
              <a:off x="1059135" y="4166263"/>
              <a:ext cx="1442986" cy="57202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Customers</a:t>
              </a:r>
              <a:endParaRPr lang="en-US" sz="1400" dirty="0">
                <a:latin typeface="Calibri" panose="020F0502020204030204" pitchFamily="34" charset="0"/>
              </a:endParaRPr>
            </a:p>
          </p:txBody>
        </p:sp>
        <p:cxnSp>
          <p:nvCxnSpPr>
            <p:cNvPr id="9" name="Straight Arrow Connector 8"/>
            <p:cNvCxnSpPr>
              <a:stCxn id="25" idx="1"/>
              <a:endCxn id="8" idx="0"/>
            </p:cNvCxnSpPr>
            <p:nvPr/>
          </p:nvCxnSpPr>
          <p:spPr>
            <a:xfrm flipH="1">
              <a:off x="1780628" y="3297250"/>
              <a:ext cx="1958339" cy="86901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a:off x="1763689" y="3164089"/>
            <a:ext cx="1964930" cy="1138913"/>
            <a:chOff x="816294" y="3136809"/>
            <a:chExt cx="2812546" cy="1630210"/>
          </a:xfrm>
        </p:grpSpPr>
        <p:sp>
          <p:nvSpPr>
            <p:cNvPr id="17" name="Rounded Rectangle 16"/>
            <p:cNvSpPr/>
            <p:nvPr/>
          </p:nvSpPr>
          <p:spPr>
            <a:xfrm>
              <a:off x="816294" y="3136809"/>
              <a:ext cx="1442982" cy="564050"/>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Owners</a:t>
              </a:r>
              <a:endParaRPr lang="en-US" sz="1400" dirty="0">
                <a:latin typeface="Calibri" panose="020F0502020204030204" pitchFamily="34" charset="0"/>
              </a:endParaRPr>
            </a:p>
          </p:txBody>
        </p:sp>
        <p:cxnSp>
          <p:nvCxnSpPr>
            <p:cNvPr id="18" name="Straight Arrow Connector 17"/>
            <p:cNvCxnSpPr>
              <a:endCxn id="17" idx="3"/>
            </p:cNvCxnSpPr>
            <p:nvPr/>
          </p:nvCxnSpPr>
          <p:spPr>
            <a:xfrm flipH="1" flipV="1">
              <a:off x="2259276" y="3418834"/>
              <a:ext cx="1369564" cy="134818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2" name="Group 21"/>
          <p:cNvGrpSpPr/>
          <p:nvPr/>
        </p:nvGrpSpPr>
        <p:grpSpPr>
          <a:xfrm>
            <a:off x="3707905" y="3501008"/>
            <a:ext cx="2664295" cy="1720301"/>
            <a:chOff x="2713911" y="3060680"/>
            <a:chExt cx="3813599" cy="2210630"/>
          </a:xfrm>
        </p:grpSpPr>
        <p:sp>
          <p:nvSpPr>
            <p:cNvPr id="23" name="Rounded Rectangle 22"/>
            <p:cNvSpPr/>
            <p:nvPr/>
          </p:nvSpPr>
          <p:spPr>
            <a:xfrm>
              <a:off x="3959932" y="3060680"/>
              <a:ext cx="1296144" cy="333306"/>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b="1" dirty="0" smtClean="0">
                  <a:latin typeface="Calibri" panose="020F0502020204030204" pitchFamily="34" charset="0"/>
                </a:rPr>
                <a:t>Managers</a:t>
              </a:r>
              <a:endParaRPr lang="en-US" sz="1400" b="1" dirty="0">
                <a:latin typeface="Calibri" panose="020F0502020204030204" pitchFamily="34" charset="0"/>
              </a:endParaRPr>
            </a:p>
          </p:txBody>
        </p:sp>
        <p:cxnSp>
          <p:nvCxnSpPr>
            <p:cNvPr id="24" name="Straight Arrow Connector 23"/>
            <p:cNvCxnSpPr>
              <a:stCxn id="25" idx="0"/>
              <a:endCxn id="23" idx="2"/>
            </p:cNvCxnSpPr>
            <p:nvPr/>
          </p:nvCxnSpPr>
          <p:spPr>
            <a:xfrm flipH="1" flipV="1">
              <a:off x="4608005" y="3393987"/>
              <a:ext cx="12706" cy="32829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Rounded Rectangle 24"/>
            <p:cNvSpPr/>
            <p:nvPr/>
          </p:nvSpPr>
          <p:spPr>
            <a:xfrm>
              <a:off x="2713911" y="3722278"/>
              <a:ext cx="3813599" cy="63269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600" b="1" dirty="0" smtClean="0">
                  <a:latin typeface="Calibri" panose="020F0502020204030204" pitchFamily="34" charset="0"/>
                </a:rPr>
                <a:t>BUSINESS STAKEHOLDERS</a:t>
              </a:r>
              <a:endParaRPr lang="en-US" sz="1600" b="1" dirty="0">
                <a:latin typeface="Calibri" panose="020F0502020204030204" pitchFamily="34" charset="0"/>
              </a:endParaRPr>
            </a:p>
          </p:txBody>
        </p:sp>
        <p:sp>
          <p:nvSpPr>
            <p:cNvPr id="26" name="Rounded Rectangle 25"/>
            <p:cNvSpPr/>
            <p:nvPr/>
          </p:nvSpPr>
          <p:spPr>
            <a:xfrm>
              <a:off x="3635895" y="4767254"/>
              <a:ext cx="1944216" cy="504056"/>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b="1" dirty="0" smtClean="0">
                  <a:latin typeface="Calibri" panose="020F0502020204030204" pitchFamily="34" charset="0"/>
                </a:rPr>
                <a:t>Community</a:t>
              </a:r>
              <a:endParaRPr lang="en-US" sz="1400" b="1" dirty="0">
                <a:latin typeface="Calibri" panose="020F0502020204030204" pitchFamily="34" charset="0"/>
              </a:endParaRPr>
            </a:p>
          </p:txBody>
        </p:sp>
        <p:cxnSp>
          <p:nvCxnSpPr>
            <p:cNvPr id="27" name="Straight Arrow Connector 26"/>
            <p:cNvCxnSpPr>
              <a:stCxn id="25" idx="2"/>
              <a:endCxn id="26" idx="0"/>
            </p:cNvCxnSpPr>
            <p:nvPr/>
          </p:nvCxnSpPr>
          <p:spPr>
            <a:xfrm flipH="1">
              <a:off x="4608003" y="4354974"/>
              <a:ext cx="12708" cy="41228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8" name="TextBox 27"/>
          <p:cNvSpPr txBox="1"/>
          <p:nvPr/>
        </p:nvSpPr>
        <p:spPr>
          <a:xfrm>
            <a:off x="508231" y="3933670"/>
            <a:ext cx="764961" cy="369332"/>
          </a:xfrm>
          <a:prstGeom prst="rect">
            <a:avLst/>
          </a:prstGeom>
          <a:solidFill>
            <a:srgbClr val="FFC000"/>
          </a:solidFill>
          <a:effectLst>
            <a:outerShdw blurRad="50800" dist="38100" dir="2700000" algn="tl" rotWithShape="0">
              <a:prstClr val="black">
                <a:alpha val="40000"/>
              </a:prstClr>
            </a:outerShdw>
          </a:effectLst>
        </p:spPr>
        <p:txBody>
          <a:bodyPr wrap="square" rtlCol="0">
            <a:spAutoFit/>
          </a:bodyPr>
          <a:lstStyle/>
          <a:p>
            <a:pPr algn="ctr"/>
            <a:r>
              <a:rPr lang="en-US" dirty="0" smtClean="0"/>
              <a:t>Start</a:t>
            </a:r>
            <a:endParaRPr lang="en-US" sz="1600" dirty="0"/>
          </a:p>
        </p:txBody>
      </p:sp>
      <p:grpSp>
        <p:nvGrpSpPr>
          <p:cNvPr id="29" name="Group 28"/>
          <p:cNvGrpSpPr/>
          <p:nvPr/>
        </p:nvGrpSpPr>
        <p:grpSpPr>
          <a:xfrm>
            <a:off x="6372201" y="4262040"/>
            <a:ext cx="1832394" cy="932334"/>
            <a:chOff x="5725087" y="3486415"/>
            <a:chExt cx="2491100" cy="1269315"/>
          </a:xfrm>
        </p:grpSpPr>
        <p:sp>
          <p:nvSpPr>
            <p:cNvPr id="30" name="Rounded Rectangle 29"/>
            <p:cNvSpPr/>
            <p:nvPr/>
          </p:nvSpPr>
          <p:spPr>
            <a:xfrm>
              <a:off x="6508232" y="4214933"/>
              <a:ext cx="1707955" cy="54079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smtClean="0">
                  <a:latin typeface="Calibri" panose="020F0502020204030204" pitchFamily="34" charset="0"/>
                </a:rPr>
                <a:t>Government</a:t>
              </a:r>
              <a:endParaRPr lang="en-US" sz="1400" dirty="0">
                <a:latin typeface="Calibri" panose="020F0502020204030204" pitchFamily="34" charset="0"/>
              </a:endParaRPr>
            </a:p>
          </p:txBody>
        </p:sp>
        <p:cxnSp>
          <p:nvCxnSpPr>
            <p:cNvPr id="31" name="Straight Arrow Connector 30"/>
            <p:cNvCxnSpPr>
              <a:stCxn id="25" idx="3"/>
              <a:endCxn id="30" idx="0"/>
            </p:cNvCxnSpPr>
            <p:nvPr/>
          </p:nvCxnSpPr>
          <p:spPr>
            <a:xfrm>
              <a:off x="5725087" y="3486415"/>
              <a:ext cx="1637123" cy="72851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5" name="Group 34"/>
          <p:cNvGrpSpPr/>
          <p:nvPr/>
        </p:nvGrpSpPr>
        <p:grpSpPr>
          <a:xfrm>
            <a:off x="6372201" y="3051785"/>
            <a:ext cx="1705749" cy="1210256"/>
            <a:chOff x="5811497" y="3641402"/>
            <a:chExt cx="2267945" cy="3028285"/>
          </a:xfrm>
        </p:grpSpPr>
        <p:sp>
          <p:nvSpPr>
            <p:cNvPr id="36" name="Rounded Rectangle 35"/>
            <p:cNvSpPr/>
            <p:nvPr/>
          </p:nvSpPr>
          <p:spPr>
            <a:xfrm>
              <a:off x="6739068" y="3641402"/>
              <a:ext cx="1340374" cy="876496"/>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Workers</a:t>
              </a:r>
              <a:endParaRPr lang="en-US" sz="1400" dirty="0">
                <a:latin typeface="Calibri" panose="020F0502020204030204" pitchFamily="34" charset="0"/>
              </a:endParaRPr>
            </a:p>
          </p:txBody>
        </p:sp>
        <p:cxnSp>
          <p:nvCxnSpPr>
            <p:cNvPr id="37" name="Straight Arrow Connector 36"/>
            <p:cNvCxnSpPr>
              <a:stCxn id="25" idx="3"/>
              <a:endCxn id="36" idx="1"/>
            </p:cNvCxnSpPr>
            <p:nvPr/>
          </p:nvCxnSpPr>
          <p:spPr>
            <a:xfrm flipV="1">
              <a:off x="5811497" y="4079650"/>
              <a:ext cx="927572" cy="259003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8" name="Rounded Rectangle 47"/>
          <p:cNvSpPr/>
          <p:nvPr/>
        </p:nvSpPr>
        <p:spPr>
          <a:xfrm>
            <a:off x="1543285" y="5810556"/>
            <a:ext cx="1592930" cy="648683"/>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Goods and Services</a:t>
            </a:r>
          </a:p>
          <a:p>
            <a:pPr algn="ctr"/>
            <a:r>
              <a:rPr lang="en-US" sz="1400" dirty="0" smtClean="0">
                <a:latin typeface="Calibri" panose="020F0502020204030204" pitchFamily="34" charset="0"/>
              </a:rPr>
              <a:t>Quality</a:t>
            </a:r>
          </a:p>
          <a:p>
            <a:pPr algn="ctr"/>
            <a:r>
              <a:rPr lang="en-US" sz="1400" dirty="0" smtClean="0">
                <a:latin typeface="Calibri" panose="020F0502020204030204" pitchFamily="34" charset="0"/>
              </a:rPr>
              <a:t>Good Value</a:t>
            </a:r>
            <a:endParaRPr lang="en-US" sz="1400" dirty="0">
              <a:latin typeface="Calibri" panose="020F0502020204030204" pitchFamily="34" charset="0"/>
            </a:endParaRPr>
          </a:p>
        </p:txBody>
      </p:sp>
      <p:sp>
        <p:nvSpPr>
          <p:cNvPr id="49" name="Rounded Rectangle 48"/>
          <p:cNvSpPr/>
          <p:nvPr/>
        </p:nvSpPr>
        <p:spPr>
          <a:xfrm>
            <a:off x="4499992" y="2044030"/>
            <a:ext cx="1008111" cy="70986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Salaries</a:t>
            </a:r>
          </a:p>
          <a:p>
            <a:pPr algn="ctr"/>
            <a:r>
              <a:rPr lang="en-US" sz="1400" dirty="0" smtClean="0">
                <a:latin typeface="Calibri" panose="020F0502020204030204" pitchFamily="34" charset="0"/>
              </a:rPr>
              <a:t>Status</a:t>
            </a:r>
          </a:p>
          <a:p>
            <a:pPr algn="ctr"/>
            <a:r>
              <a:rPr lang="en-US" sz="1400" dirty="0" smtClean="0">
                <a:latin typeface="Calibri" panose="020F0502020204030204" pitchFamily="34" charset="0"/>
              </a:rPr>
              <a:t>Control</a:t>
            </a:r>
            <a:endParaRPr lang="en-US" sz="1400" dirty="0">
              <a:latin typeface="Calibri" panose="020F0502020204030204" pitchFamily="34" charset="0"/>
            </a:endParaRPr>
          </a:p>
        </p:txBody>
      </p:sp>
      <p:sp>
        <p:nvSpPr>
          <p:cNvPr id="51" name="Rounded Rectangle 50"/>
          <p:cNvSpPr/>
          <p:nvPr/>
        </p:nvSpPr>
        <p:spPr>
          <a:xfrm>
            <a:off x="1475656" y="2060848"/>
            <a:ext cx="1566219" cy="570863"/>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Profits</a:t>
            </a:r>
          </a:p>
          <a:p>
            <a:pPr algn="ctr"/>
            <a:r>
              <a:rPr lang="en-US" sz="1400" dirty="0" smtClean="0">
                <a:latin typeface="Calibri" panose="020F0502020204030204" pitchFamily="34" charset="0"/>
              </a:rPr>
              <a:t>Return on Capital</a:t>
            </a:r>
            <a:endParaRPr lang="en-US" sz="1400" dirty="0">
              <a:latin typeface="Calibri" panose="020F0502020204030204" pitchFamily="34" charset="0"/>
            </a:endParaRPr>
          </a:p>
        </p:txBody>
      </p:sp>
      <p:sp>
        <p:nvSpPr>
          <p:cNvPr id="52" name="Rounded Rectangle 51"/>
          <p:cNvSpPr/>
          <p:nvPr/>
        </p:nvSpPr>
        <p:spPr>
          <a:xfrm>
            <a:off x="6763670" y="2064653"/>
            <a:ext cx="1624754" cy="64393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Incomes</a:t>
            </a:r>
          </a:p>
          <a:p>
            <a:pPr algn="ctr"/>
            <a:r>
              <a:rPr lang="en-US" sz="1400" dirty="0" smtClean="0">
                <a:latin typeface="Calibri" panose="020F0502020204030204" pitchFamily="34" charset="0"/>
              </a:rPr>
              <a:t>Job Security</a:t>
            </a:r>
          </a:p>
          <a:p>
            <a:pPr algn="ctr"/>
            <a:r>
              <a:rPr lang="en-US" sz="1400" dirty="0" smtClean="0">
                <a:latin typeface="Calibri" panose="020F0502020204030204" pitchFamily="34" charset="0"/>
              </a:rPr>
              <a:t>Satisfying Work</a:t>
            </a:r>
            <a:endParaRPr lang="en-US" sz="1400" dirty="0">
              <a:latin typeface="Calibri" panose="020F0502020204030204" pitchFamily="34" charset="0"/>
            </a:endParaRPr>
          </a:p>
        </p:txBody>
      </p:sp>
      <p:sp>
        <p:nvSpPr>
          <p:cNvPr id="53" name="Rounded Rectangle 52"/>
          <p:cNvSpPr/>
          <p:nvPr/>
        </p:nvSpPr>
        <p:spPr>
          <a:xfrm>
            <a:off x="4213408" y="5802855"/>
            <a:ext cx="1654736" cy="656383"/>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Jobs</a:t>
            </a:r>
          </a:p>
          <a:p>
            <a:pPr algn="ctr"/>
            <a:r>
              <a:rPr lang="en-US" sz="1400" dirty="0" smtClean="0">
                <a:latin typeface="Calibri" panose="020F0502020204030204" pitchFamily="34" charset="0"/>
              </a:rPr>
              <a:t>Clean Environment</a:t>
            </a:r>
            <a:endParaRPr lang="en-US" sz="1400" dirty="0">
              <a:latin typeface="Calibri" panose="020F0502020204030204" pitchFamily="34" charset="0"/>
            </a:endParaRPr>
          </a:p>
          <a:p>
            <a:pPr algn="ctr"/>
            <a:r>
              <a:rPr lang="en-US" sz="1400" dirty="0" smtClean="0">
                <a:latin typeface="Calibri" panose="020F0502020204030204" pitchFamily="34" charset="0"/>
              </a:rPr>
              <a:t>Safe products</a:t>
            </a:r>
          </a:p>
        </p:txBody>
      </p:sp>
      <p:sp>
        <p:nvSpPr>
          <p:cNvPr id="54" name="Rounded Rectangle 53"/>
          <p:cNvSpPr/>
          <p:nvPr/>
        </p:nvSpPr>
        <p:spPr>
          <a:xfrm>
            <a:off x="6444208" y="5838131"/>
            <a:ext cx="2252157" cy="648683"/>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1400" dirty="0" smtClean="0">
                <a:latin typeface="Calibri" panose="020F0502020204030204" pitchFamily="34" charset="0"/>
              </a:rPr>
              <a:t>Employment</a:t>
            </a:r>
          </a:p>
          <a:p>
            <a:pPr algn="ctr"/>
            <a:r>
              <a:rPr lang="en-US" sz="1400" dirty="0" smtClean="0">
                <a:latin typeface="Calibri" panose="020F0502020204030204" pitchFamily="34" charset="0"/>
              </a:rPr>
              <a:t>Taxes</a:t>
            </a:r>
          </a:p>
          <a:p>
            <a:pPr algn="ctr"/>
            <a:r>
              <a:rPr lang="en-US" sz="1400" dirty="0" smtClean="0">
                <a:latin typeface="Calibri" panose="020F0502020204030204" pitchFamily="34" charset="0"/>
              </a:rPr>
              <a:t>Increasing National output</a:t>
            </a:r>
            <a:endParaRPr lang="en-US" sz="1400" dirty="0">
              <a:latin typeface="Calibri" panose="020F0502020204030204" pitchFamily="34" charset="0"/>
            </a:endParaRPr>
          </a:p>
        </p:txBody>
      </p:sp>
      <p:cxnSp>
        <p:nvCxnSpPr>
          <p:cNvPr id="63" name="Straight Arrow Connector 62"/>
          <p:cNvCxnSpPr>
            <a:stCxn id="17" idx="0"/>
            <a:endCxn id="51" idx="2"/>
          </p:cNvCxnSpPr>
          <p:nvPr/>
        </p:nvCxnSpPr>
        <p:spPr>
          <a:xfrm flipH="1" flipV="1">
            <a:off x="2258766" y="2631711"/>
            <a:ext cx="8979" cy="53237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a:stCxn id="8" idx="2"/>
            <a:endCxn id="48" idx="0"/>
          </p:cNvCxnSpPr>
          <p:nvPr/>
        </p:nvCxnSpPr>
        <p:spPr>
          <a:xfrm>
            <a:off x="2339750" y="5268793"/>
            <a:ext cx="0" cy="54176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a:stCxn id="26" idx="2"/>
            <a:endCxn id="53" idx="0"/>
          </p:cNvCxnSpPr>
          <p:nvPr/>
        </p:nvCxnSpPr>
        <p:spPr>
          <a:xfrm>
            <a:off x="5031175" y="5221309"/>
            <a:ext cx="9601" cy="58154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a:stCxn id="23" idx="0"/>
            <a:endCxn id="49" idx="2"/>
          </p:cNvCxnSpPr>
          <p:nvPr/>
        </p:nvCxnSpPr>
        <p:spPr>
          <a:xfrm flipH="1" flipV="1">
            <a:off x="5004048" y="2753895"/>
            <a:ext cx="27128" cy="74711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a:stCxn id="36" idx="0"/>
            <a:endCxn id="52" idx="2"/>
          </p:cNvCxnSpPr>
          <p:nvPr/>
        </p:nvCxnSpPr>
        <p:spPr>
          <a:xfrm flipV="1">
            <a:off x="7573894" y="2708590"/>
            <a:ext cx="2153" cy="34319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a:stCxn id="30" idx="2"/>
            <a:endCxn id="54" idx="0"/>
          </p:cNvCxnSpPr>
          <p:nvPr/>
        </p:nvCxnSpPr>
        <p:spPr>
          <a:xfrm flipH="1">
            <a:off x="7570287" y="5194375"/>
            <a:ext cx="6142" cy="64375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1622771"/>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28"/>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500"/>
                                        <p:tgtEl>
                                          <p:spTgt spid="3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childTnLst>
                          </p:cTn>
                        </p:par>
                      </p:childTnLst>
                    </p:cTn>
                  </p:par>
                </p:childTnLst>
              </p:cTn>
              <p:nextCondLst>
                <p:cond evt="onClick" delay="0">
                  <p:tgtEl>
                    <p:spTgt spid="28"/>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632848" cy="598050"/>
          </a:xfrm>
        </p:spPr>
        <p:txBody>
          <a:bodyPr>
            <a:noAutofit/>
          </a:bodyPr>
          <a:lstStyle/>
          <a:p>
            <a:r>
              <a:rPr lang="en-GB" sz="2700" dirty="0" smtClean="0"/>
              <a:t>1.5.3 – International Business in Focus – Toyota Cars</a:t>
            </a:r>
            <a:endParaRPr lang="en-GB" sz="27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3009480122"/>
              </p:ext>
            </p:extLst>
          </p:nvPr>
        </p:nvGraphicFramePr>
        <p:xfrm>
          <a:off x="323528" y="1196752"/>
          <a:ext cx="6120680" cy="5105400"/>
        </p:xfrm>
        <a:graphic>
          <a:graphicData uri="http://schemas.openxmlformats.org/drawingml/2006/table">
            <a:tbl>
              <a:tblPr firstRow="1" bandRow="1">
                <a:tableStyleId>{2D5ABB26-0587-4C30-8999-92F81FD0307C}</a:tableStyleId>
              </a:tblPr>
              <a:tblGrid>
                <a:gridCol w="6120680"/>
              </a:tblGrid>
              <a:tr h="4464496">
                <a:tc>
                  <a:txBody>
                    <a:bodyPr/>
                    <a:lstStyle/>
                    <a:p>
                      <a:pPr marL="342900" lvl="0" indent="-342900">
                        <a:spcAft>
                          <a:spcPts val="600"/>
                        </a:spcAft>
                        <a:buClr>
                          <a:srgbClr val="00B050"/>
                        </a:buClr>
                        <a:buFont typeface="Wingdings 3" panose="05040102010807070707" pitchFamily="18" charset="2"/>
                        <a:buChar char=""/>
                      </a:pPr>
                      <a:r>
                        <a:rPr kumimoji="0" lang="en-US" sz="1400" b="1" kern="1200" baseline="0" dirty="0" smtClean="0">
                          <a:solidFill>
                            <a:schemeClr val="tx1"/>
                          </a:solidFill>
                          <a:effectLst/>
                          <a:latin typeface="Calibri" panose="020F0502020204030204" pitchFamily="34" charset="0"/>
                          <a:ea typeface="+mn-ea"/>
                          <a:cs typeface="+mn-cs"/>
                        </a:rPr>
                        <a:t>Toyota makes clear its business objectives.</a:t>
                      </a:r>
                    </a:p>
                    <a:p>
                      <a:pPr marL="342900" lvl="0" indent="-342900">
                        <a:spcAft>
                          <a:spcPts val="600"/>
                        </a:spcAft>
                        <a:buClr>
                          <a:srgbClr val="00B050"/>
                        </a:buClr>
                        <a:buFont typeface="Wingdings 3" panose="05040102010807070707" pitchFamily="18" charset="2"/>
                        <a:buChar char=""/>
                      </a:pPr>
                      <a:r>
                        <a:rPr kumimoji="0" lang="en-US" sz="1400" b="0" kern="1200" baseline="0" dirty="0" smtClean="0">
                          <a:solidFill>
                            <a:schemeClr val="tx1"/>
                          </a:solidFill>
                          <a:effectLst/>
                          <a:latin typeface="Calibri" panose="020F0502020204030204" pitchFamily="34" charset="0"/>
                          <a:ea typeface="+mn-ea"/>
                          <a:cs typeface="+mn-cs"/>
                        </a:rPr>
                        <a:t>The president of Toyota recently announced the targets for the business over the next few years. The key objective is sales growth. Sales of 10m cars and trucks by 2016 is the main target. Toyota wants to achieve 50% of these sales in the ‘emerging economies’ of Asia, Africa and South America.</a:t>
                      </a:r>
                    </a:p>
                    <a:p>
                      <a:pPr marL="342900" lvl="0" indent="-342900">
                        <a:spcAft>
                          <a:spcPts val="600"/>
                        </a:spcAft>
                        <a:buClr>
                          <a:srgbClr val="00B050"/>
                        </a:buClr>
                        <a:buFont typeface="Wingdings 3" panose="05040102010807070707" pitchFamily="18" charset="2"/>
                        <a:buChar char=""/>
                      </a:pPr>
                      <a:r>
                        <a:rPr kumimoji="0" lang="en-US" sz="1400" b="0" kern="1200" baseline="0" dirty="0" smtClean="0">
                          <a:solidFill>
                            <a:schemeClr val="tx1"/>
                          </a:solidFill>
                          <a:effectLst/>
                          <a:latin typeface="Calibri" panose="020F0502020204030204" pitchFamily="34" charset="0"/>
                          <a:ea typeface="+mn-ea"/>
                          <a:cs typeface="+mn-cs"/>
                        </a:rPr>
                        <a:t>Although profits are important, Toyota has set quite low earnings targets, preferring to focus on growth in a competitive market, especially at a time when the global economy is so troubled by debt problems and fear of recession is some major countries. The company also has the aim of developing 10 more hybrid models over the next 5 years (hybrid cars are powered by electricity and petrol)</a:t>
                      </a:r>
                    </a:p>
                    <a:p>
                      <a:pPr marL="342900" lvl="0" indent="-342900">
                        <a:spcAft>
                          <a:spcPts val="600"/>
                        </a:spcAft>
                        <a:buClr>
                          <a:srgbClr val="00B050"/>
                        </a:buClr>
                        <a:buFont typeface="Wingdings 3" panose="05040102010807070707" pitchFamily="18" charset="2"/>
                        <a:buChar char=""/>
                      </a:pPr>
                      <a:r>
                        <a:rPr kumimoji="0" lang="en-US" sz="1400" b="0" kern="1200" baseline="0" dirty="0" smtClean="0">
                          <a:solidFill>
                            <a:schemeClr val="tx1"/>
                          </a:solidFill>
                          <a:effectLst/>
                          <a:latin typeface="Calibri" panose="020F0502020204030204" pitchFamily="34" charset="0"/>
                          <a:ea typeface="+mn-ea"/>
                          <a:cs typeface="+mn-cs"/>
                        </a:rPr>
                        <a:t>“Our two main pillars of growth in the future will be emerging markets and hybrid vehicles, We cannot sit on our laurels in order to stay the market leader in hybrids”, </a:t>
                      </a:r>
                      <a:r>
                        <a:rPr kumimoji="0" lang="en-US" sz="1400" b="0" kern="1200" baseline="0" dirty="0" err="1" smtClean="0">
                          <a:solidFill>
                            <a:schemeClr val="tx1"/>
                          </a:solidFill>
                          <a:effectLst/>
                          <a:latin typeface="Calibri" panose="020F0502020204030204" pitchFamily="34" charset="0"/>
                          <a:ea typeface="+mn-ea"/>
                          <a:cs typeface="+mn-cs"/>
                        </a:rPr>
                        <a:t>Mr</a:t>
                      </a:r>
                      <a:r>
                        <a:rPr kumimoji="0" lang="en-US" sz="1400" b="0" kern="1200" baseline="0" dirty="0" smtClean="0">
                          <a:solidFill>
                            <a:schemeClr val="tx1"/>
                          </a:solidFill>
                          <a:effectLst/>
                          <a:latin typeface="Calibri" panose="020F0502020204030204" pitchFamily="34" charset="0"/>
                          <a:ea typeface="+mn-ea"/>
                          <a:cs typeface="+mn-cs"/>
                        </a:rPr>
                        <a:t> Toyoda said.</a:t>
                      </a:r>
                    </a:p>
                    <a:p>
                      <a:pPr marL="342900" lvl="0" indent="-342900">
                        <a:spcAft>
                          <a:spcPts val="600"/>
                        </a:spcAft>
                        <a:buClr>
                          <a:srgbClr val="00B050"/>
                        </a:buClr>
                        <a:buFont typeface="Wingdings 3" panose="05040102010807070707" pitchFamily="18" charset="2"/>
                        <a:buChar char=""/>
                      </a:pPr>
                      <a:r>
                        <a:rPr kumimoji="0" lang="en-US" sz="1400" b="1" kern="1200" baseline="0" dirty="0" smtClean="0">
                          <a:solidFill>
                            <a:srgbClr val="0070C0"/>
                          </a:solidFill>
                          <a:effectLst/>
                          <a:latin typeface="Calibri" panose="020F0502020204030204" pitchFamily="34" charset="0"/>
                          <a:ea typeface="+mn-ea"/>
                          <a:cs typeface="+mn-cs"/>
                        </a:rPr>
                        <a:t>Discussion Points</a:t>
                      </a:r>
                    </a:p>
                    <a:p>
                      <a:pPr marL="568325" lvl="0" indent="-231775">
                        <a:spcAft>
                          <a:spcPts val="600"/>
                        </a:spcAft>
                        <a:buClr>
                          <a:srgbClr val="00B050"/>
                        </a:buClr>
                        <a:buFont typeface="Arial" panose="020B0604020202020204" pitchFamily="34" charset="0"/>
                        <a:buChar char="•"/>
                      </a:pPr>
                      <a:r>
                        <a:rPr kumimoji="0" lang="en-US" sz="1400" b="0" kern="1200" baseline="0" dirty="0" smtClean="0">
                          <a:solidFill>
                            <a:srgbClr val="0070C0"/>
                          </a:solidFill>
                          <a:effectLst/>
                          <a:latin typeface="Calibri" panose="020F0502020204030204" pitchFamily="34" charset="0"/>
                          <a:ea typeface="+mn-ea"/>
                          <a:cs typeface="+mn-cs"/>
                        </a:rPr>
                        <a:t>Why did the Toyota President think it necessary to set objectives for Toyota for the next few years?</a:t>
                      </a:r>
                    </a:p>
                    <a:p>
                      <a:pPr marL="568325" lvl="0" indent="-231775">
                        <a:spcAft>
                          <a:spcPts val="600"/>
                        </a:spcAft>
                        <a:buClr>
                          <a:srgbClr val="00B050"/>
                        </a:buClr>
                        <a:buFont typeface="Arial" panose="020B0604020202020204" pitchFamily="34" charset="0"/>
                        <a:buChar char="•"/>
                      </a:pPr>
                      <a:r>
                        <a:rPr kumimoji="0" lang="en-US" sz="1400" b="0" kern="1200" baseline="0" dirty="0" smtClean="0">
                          <a:solidFill>
                            <a:srgbClr val="0070C0"/>
                          </a:solidFill>
                          <a:effectLst/>
                          <a:latin typeface="Calibri" panose="020F0502020204030204" pitchFamily="34" charset="0"/>
                          <a:ea typeface="+mn-ea"/>
                          <a:cs typeface="+mn-cs"/>
                        </a:rPr>
                        <a:t>Why do you think sales growth and developing new models seem to be more important than ‘making as much profit as possible’?</a:t>
                      </a:r>
                    </a:p>
                    <a:p>
                      <a:pPr marL="568325" lvl="0" indent="-231775">
                        <a:spcAft>
                          <a:spcPts val="600"/>
                        </a:spcAft>
                        <a:buClr>
                          <a:srgbClr val="00B050"/>
                        </a:buClr>
                        <a:buFont typeface="Arial" panose="020B0604020202020204" pitchFamily="34" charset="0"/>
                        <a:buChar char="•"/>
                      </a:pPr>
                      <a:r>
                        <a:rPr kumimoji="0" lang="en-US" sz="1400" b="0" kern="1200" baseline="0" dirty="0" smtClean="0">
                          <a:solidFill>
                            <a:srgbClr val="0070C0"/>
                          </a:solidFill>
                          <a:effectLst/>
                          <a:latin typeface="Calibri" panose="020F0502020204030204" pitchFamily="34" charset="0"/>
                          <a:ea typeface="+mn-ea"/>
                          <a:cs typeface="+mn-cs"/>
                        </a:rPr>
                        <a:t>Which stakeholder groups will be affected – positively or negatively – by Toyota working towards these objectives?</a:t>
                      </a:r>
                    </a:p>
                  </a:txBody>
                  <a:tcPr/>
                </a:tc>
              </a:tr>
            </a:tbl>
          </a:graphicData>
        </a:graphic>
      </p:graphicFrame>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60</a:t>
            </a:r>
            <a:endParaRPr lang="en-GB" sz="2000" b="1" dirty="0">
              <a:latin typeface="Arial" panose="020B0604020202020204" pitchFamily="34" charset="0"/>
              <a:cs typeface="Arial" panose="020B0604020202020204" pitchFamily="34" charset="0"/>
            </a:endParaRPr>
          </a:p>
        </p:txBody>
      </p:sp>
      <p:pic>
        <p:nvPicPr>
          <p:cNvPr id="1026" name="Picture 2" descr="http://stopbeckuk.info/wp-content/uploads/2015/06/Cumulative-Toyota-Hybrid-Sales-Reach-7-Million-Units.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3939" b="4474"/>
          <a:stretch/>
        </p:blipFill>
        <p:spPr bwMode="auto">
          <a:xfrm>
            <a:off x="6372200" y="5373216"/>
            <a:ext cx="2413190" cy="1152128"/>
          </a:xfrm>
          <a:prstGeom prst="rect">
            <a:avLst/>
          </a:prstGeom>
          <a:noFill/>
          <a:effectLst>
            <a:outerShdw blurRad="203200" dist="38100" dir="2700000" sx="104000" sy="104000" algn="tl" rotWithShape="0">
              <a:prstClr val="black">
                <a:alpha val="30000"/>
              </a:prstClr>
            </a:outerShdw>
          </a:effectLst>
          <a:extLst>
            <a:ext uri="{909E8E84-426E-40DD-AFC4-6F175D3DCCD1}">
              <a14:hiddenFill xmlns:a14="http://schemas.microsoft.com/office/drawing/2010/main">
                <a:solidFill>
                  <a:srgbClr val="FFFFFF"/>
                </a:solidFill>
              </a14:hiddenFill>
            </a:ext>
          </a:extLst>
        </p:spPr>
      </p:pic>
      <p:pic>
        <p:nvPicPr>
          <p:cNvPr id="1028" name="Picture 4" descr="http://industry.eiu.com/asset_images/188315417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2200" y="3068960"/>
            <a:ext cx="2396933" cy="1943625"/>
          </a:xfrm>
          <a:prstGeom prst="rect">
            <a:avLst/>
          </a:prstGeom>
          <a:noFill/>
          <a:effectLst>
            <a:outerShdw blurRad="203200" dist="38100" dir="2700000" sx="104000" sy="104000" algn="tl" rotWithShape="0">
              <a:prstClr val="black">
                <a:alpha val="30000"/>
              </a:prstClr>
            </a:outerShdw>
          </a:effectLst>
          <a:extLst>
            <a:ext uri="{909E8E84-426E-40DD-AFC4-6F175D3DCCD1}">
              <a14:hiddenFill xmlns:a14="http://schemas.microsoft.com/office/drawing/2010/main">
                <a:solidFill>
                  <a:srgbClr val="FFFFFF"/>
                </a:solidFill>
              </a14:hiddenFill>
            </a:ext>
          </a:extLst>
        </p:spPr>
      </p:pic>
      <p:pic>
        <p:nvPicPr>
          <p:cNvPr id="1030" name="Picture 6" descr="http://designtimeline.cias.rit.edu/wp-content/uploads/2012/11/Screen-Shot-2012-11-11-at-4.55.45-PM.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110" t="19934" r="4192" b="8306"/>
          <a:stretch/>
        </p:blipFill>
        <p:spPr bwMode="auto">
          <a:xfrm>
            <a:off x="6444208" y="1484785"/>
            <a:ext cx="2290744" cy="1178098"/>
          </a:xfrm>
          <a:prstGeom prst="rect">
            <a:avLst/>
          </a:prstGeom>
          <a:noFill/>
          <a:effectLst>
            <a:outerShdw blurRad="203200" dist="38100" dir="2700000" sx="104000" sy="104000" algn="tl" rotWithShape="0">
              <a:prstClr val="black">
                <a:alpha val="3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9835081"/>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79512" y="-27384"/>
            <a:ext cx="7632848" cy="742066"/>
          </a:xfrm>
        </p:spPr>
        <p:txBody>
          <a:bodyPr>
            <a:noAutofit/>
          </a:bodyPr>
          <a:lstStyle/>
          <a:p>
            <a:r>
              <a:rPr lang="en-GB" sz="4200" dirty="0" smtClean="0"/>
              <a:t>Exam-style Questions - Paper 1</a:t>
            </a:r>
            <a:endParaRPr lang="en-GB" sz="42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4197174434"/>
              </p:ext>
            </p:extLst>
          </p:nvPr>
        </p:nvGraphicFramePr>
        <p:xfrm>
          <a:off x="323528" y="1268760"/>
          <a:ext cx="8496622" cy="5273040"/>
        </p:xfrm>
        <a:graphic>
          <a:graphicData uri="http://schemas.openxmlformats.org/drawingml/2006/table">
            <a:tbl>
              <a:tblPr firstRow="1" bandRow="1">
                <a:tableStyleId>{2D5ABB26-0587-4C30-8999-92F81FD0307C}</a:tableStyleId>
              </a:tblPr>
              <a:tblGrid>
                <a:gridCol w="8496622"/>
              </a:tblGrid>
              <a:tr h="5112568">
                <a:tc>
                  <a:txBody>
                    <a:bodyPr/>
                    <a:lstStyle/>
                    <a:p>
                      <a:pPr marL="346075" lvl="0" indent="-346075">
                        <a:buClr>
                          <a:srgbClr val="00B050"/>
                        </a:buClr>
                        <a:buFont typeface="+mj-lt"/>
                        <a:buAutoNum type="arabicPeriod"/>
                      </a:pPr>
                      <a:r>
                        <a:rPr kumimoji="0" lang="en-US" sz="2000" kern="1200" dirty="0" smtClean="0">
                          <a:solidFill>
                            <a:schemeClr val="tx1"/>
                          </a:solidFill>
                          <a:effectLst/>
                          <a:latin typeface="Calibri" panose="020F0502020204030204" pitchFamily="34" charset="0"/>
                          <a:ea typeface="+mn-ea"/>
                          <a:cs typeface="+mn-cs"/>
                        </a:rPr>
                        <a:t>Asser</a:t>
                      </a:r>
                      <a:r>
                        <a:rPr kumimoji="0" lang="en-US" sz="2000" kern="1200" baseline="0" dirty="0" smtClean="0">
                          <a:solidFill>
                            <a:schemeClr val="tx1"/>
                          </a:solidFill>
                          <a:effectLst/>
                          <a:latin typeface="Calibri" panose="020F0502020204030204" pitchFamily="34" charset="0"/>
                          <a:ea typeface="+mn-ea"/>
                          <a:cs typeface="+mn-cs"/>
                        </a:rPr>
                        <a:t> and his partner Ali decided to start a business selling flowers called A and A Blooms. They agreed on the business objectives they would set. There are several other shops in their town and there is much competition. Asser and Ali had very little cash to start their shop, however, after 5 years running, it is still open.</a:t>
                      </a:r>
                    </a:p>
                    <a:p>
                      <a:pPr marL="346075" lvl="0" indent="0">
                        <a:buClr>
                          <a:srgbClr val="00B050"/>
                        </a:buClr>
                        <a:buFont typeface="Wingdings 3" panose="05040102010807070707" pitchFamily="18" charset="2"/>
                        <a:buNone/>
                      </a:pPr>
                      <a:r>
                        <a:rPr kumimoji="0" lang="en-US" sz="2000" kern="1200" baseline="0" dirty="0" smtClean="0">
                          <a:solidFill>
                            <a:schemeClr val="tx1"/>
                          </a:solidFill>
                          <a:effectLst/>
                          <a:latin typeface="Calibri" panose="020F0502020204030204" pitchFamily="34" charset="0"/>
                          <a:ea typeface="+mn-ea"/>
                          <a:cs typeface="+mn-cs"/>
                        </a:rPr>
                        <a:t>Business objectives have changed, , there are plans to open 2 or 3 new shops, perhaps by taking over some of their competitors. The business now employs 5 workers and uses several local flower growers as suppliers.</a:t>
                      </a:r>
                    </a:p>
                    <a:p>
                      <a:pPr marL="630238" lvl="0" indent="-342900">
                        <a:buClr>
                          <a:srgbClr val="00B050"/>
                        </a:buClr>
                        <a:buFont typeface="+mj-lt"/>
                        <a:buAutoNum type="alphaLcParenR"/>
                        <a:tabLst/>
                      </a:pPr>
                      <a:r>
                        <a:rPr kumimoji="0" lang="en-US" sz="2000" kern="1200" baseline="0" dirty="0" smtClean="0">
                          <a:solidFill>
                            <a:schemeClr val="tx1"/>
                          </a:solidFill>
                          <a:effectLst/>
                          <a:latin typeface="Calibri" panose="020F0502020204030204" pitchFamily="34" charset="0"/>
                          <a:ea typeface="+mn-ea"/>
                          <a:cs typeface="+mn-cs"/>
                        </a:rPr>
                        <a:t>What is meant by ‘business objective’? [2]</a:t>
                      </a:r>
                    </a:p>
                    <a:p>
                      <a:pPr marL="630238" lvl="0" indent="-342900">
                        <a:buClr>
                          <a:srgbClr val="00B050"/>
                        </a:buClr>
                        <a:buFont typeface="+mj-lt"/>
                        <a:buAutoNum type="alphaLcParenR"/>
                        <a:tabLst/>
                      </a:pPr>
                      <a:r>
                        <a:rPr kumimoji="0" lang="en-US" sz="2000" kern="1200" baseline="0" dirty="0" smtClean="0">
                          <a:solidFill>
                            <a:schemeClr val="tx1"/>
                          </a:solidFill>
                          <a:effectLst/>
                          <a:latin typeface="Calibri" panose="020F0502020204030204" pitchFamily="34" charset="0"/>
                          <a:ea typeface="+mn-ea"/>
                          <a:cs typeface="+mn-cs"/>
                        </a:rPr>
                        <a:t>Identify </a:t>
                      </a:r>
                      <a:r>
                        <a:rPr kumimoji="0" lang="en-US" sz="2000" b="1" kern="1200" baseline="0" dirty="0" smtClean="0">
                          <a:solidFill>
                            <a:schemeClr val="tx1"/>
                          </a:solidFill>
                          <a:effectLst/>
                          <a:latin typeface="Calibri" panose="020F0502020204030204" pitchFamily="34" charset="0"/>
                          <a:ea typeface="+mn-ea"/>
                          <a:cs typeface="+mn-cs"/>
                        </a:rPr>
                        <a:t>two</a:t>
                      </a:r>
                      <a:r>
                        <a:rPr kumimoji="0" lang="en-US" sz="2000" b="0" kern="1200" baseline="0" dirty="0" smtClean="0">
                          <a:solidFill>
                            <a:schemeClr val="tx1"/>
                          </a:solidFill>
                          <a:effectLst/>
                          <a:latin typeface="Calibri" panose="020F0502020204030204" pitchFamily="34" charset="0"/>
                          <a:ea typeface="+mn-ea"/>
                          <a:cs typeface="+mn-cs"/>
                        </a:rPr>
                        <a:t> of A and A Blooms' stakeholders, other than workers and suppliers. [2]</a:t>
                      </a:r>
                    </a:p>
                    <a:p>
                      <a:pPr marL="630238" lvl="0" indent="-342900">
                        <a:buClr>
                          <a:srgbClr val="00B050"/>
                        </a:buClr>
                        <a:buFont typeface="+mj-lt"/>
                        <a:buAutoNum type="alphaLcParenR"/>
                        <a:tabLst/>
                      </a:pPr>
                      <a:r>
                        <a:rPr kumimoji="0" lang="en-US" sz="2000" b="0" kern="1200" baseline="0" dirty="0" smtClean="0">
                          <a:solidFill>
                            <a:schemeClr val="tx1"/>
                          </a:solidFill>
                          <a:effectLst/>
                          <a:latin typeface="Calibri" panose="020F0502020204030204" pitchFamily="34" charset="0"/>
                          <a:ea typeface="+mn-ea"/>
                          <a:cs typeface="+mn-cs"/>
                        </a:rPr>
                        <a:t>Identify and explain </a:t>
                      </a:r>
                      <a:r>
                        <a:rPr kumimoji="0" lang="en-US" sz="2000" b="1" kern="1200" baseline="0" dirty="0" smtClean="0">
                          <a:solidFill>
                            <a:schemeClr val="tx1"/>
                          </a:solidFill>
                          <a:effectLst/>
                          <a:latin typeface="Calibri" panose="020F0502020204030204" pitchFamily="34" charset="0"/>
                          <a:ea typeface="+mn-ea"/>
                          <a:cs typeface="+mn-cs"/>
                        </a:rPr>
                        <a:t>two</a:t>
                      </a:r>
                      <a:r>
                        <a:rPr kumimoji="0" lang="en-US" sz="2000" b="0" kern="1200" baseline="0" dirty="0" smtClean="0">
                          <a:solidFill>
                            <a:schemeClr val="tx1"/>
                          </a:solidFill>
                          <a:effectLst/>
                          <a:latin typeface="Calibri" panose="020F0502020204030204" pitchFamily="34" charset="0"/>
                          <a:ea typeface="+mn-ea"/>
                          <a:cs typeface="+mn-cs"/>
                        </a:rPr>
                        <a:t> likely business objectives of A and A Blooms when the business was first established. [4]</a:t>
                      </a:r>
                    </a:p>
                    <a:p>
                      <a:pPr marL="630238" lvl="0" indent="-342900">
                        <a:buClr>
                          <a:srgbClr val="00B050"/>
                        </a:buClr>
                        <a:buFont typeface="+mj-lt"/>
                        <a:buAutoNum type="alphaLcParenR"/>
                        <a:tabLst/>
                      </a:pPr>
                      <a:r>
                        <a:rPr kumimoji="0" lang="en-US" sz="2000" b="0" kern="1200" baseline="0" dirty="0" smtClean="0">
                          <a:solidFill>
                            <a:schemeClr val="tx1"/>
                          </a:solidFill>
                          <a:effectLst/>
                          <a:latin typeface="Calibri" panose="020F0502020204030204" pitchFamily="34" charset="0"/>
                          <a:ea typeface="+mn-ea"/>
                          <a:cs typeface="+mn-cs"/>
                        </a:rPr>
                        <a:t>Identify and explain </a:t>
                      </a:r>
                      <a:r>
                        <a:rPr kumimoji="0" lang="en-US" sz="2000" b="1" kern="1200" baseline="0" dirty="0" smtClean="0">
                          <a:solidFill>
                            <a:schemeClr val="tx1"/>
                          </a:solidFill>
                          <a:effectLst/>
                          <a:latin typeface="Calibri" panose="020F0502020204030204" pitchFamily="34" charset="0"/>
                          <a:ea typeface="+mn-ea"/>
                          <a:cs typeface="+mn-cs"/>
                        </a:rPr>
                        <a:t>two</a:t>
                      </a:r>
                      <a:r>
                        <a:rPr kumimoji="0" lang="en-US" sz="2000" b="0" kern="1200" baseline="0" dirty="0" smtClean="0">
                          <a:solidFill>
                            <a:schemeClr val="tx1"/>
                          </a:solidFill>
                          <a:effectLst/>
                          <a:latin typeface="Calibri" panose="020F0502020204030204" pitchFamily="34" charset="0"/>
                          <a:ea typeface="+mn-ea"/>
                          <a:cs typeface="+mn-cs"/>
                        </a:rPr>
                        <a:t> likely reasons why Asser and Ali have changed the business objectives of A and A Blooms. [6]</a:t>
                      </a:r>
                    </a:p>
                    <a:p>
                      <a:pPr marL="630238" lvl="0" indent="-342900">
                        <a:buClr>
                          <a:srgbClr val="00B050"/>
                        </a:buClr>
                        <a:buFont typeface="+mj-lt"/>
                        <a:buAutoNum type="alphaLcParenR"/>
                        <a:tabLst/>
                      </a:pPr>
                      <a:r>
                        <a:rPr kumimoji="0" lang="en-US" sz="2000" b="0" kern="1200" baseline="0" dirty="0" smtClean="0">
                          <a:solidFill>
                            <a:schemeClr val="tx1"/>
                          </a:solidFill>
                          <a:effectLst/>
                          <a:latin typeface="Calibri" panose="020F0502020204030204" pitchFamily="34" charset="0"/>
                          <a:ea typeface="+mn-ea"/>
                          <a:cs typeface="+mn-cs"/>
                        </a:rPr>
                        <a:t>Do you think that setting business objectives for A and A Blooms will make sure the business is successful? Justify your answer? [6]</a:t>
                      </a:r>
                    </a:p>
                  </a:txBody>
                  <a:tcPr/>
                </a:tc>
              </a:tr>
            </a:tbl>
          </a:graphicData>
        </a:graphic>
      </p:graphicFrame>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61</a:t>
            </a:r>
            <a:endParaRPr lang="en-GB" sz="2000" b="1" dirty="0">
              <a:latin typeface="Arial" panose="020B0604020202020204" pitchFamily="34" charset="0"/>
              <a:cs typeface="Arial" panose="020B0604020202020204" pitchFamily="34" charset="0"/>
            </a:endParaRPr>
          </a:p>
        </p:txBody>
      </p:sp>
      <p:sp>
        <p:nvSpPr>
          <p:cNvPr id="8" name="TextBox 7">
            <a:hlinkClick r:id="rId3" action="ppaction://hlinkfile"/>
          </p:cNvPr>
          <p:cNvSpPr txBox="1"/>
          <p:nvPr/>
        </p:nvSpPr>
        <p:spPr>
          <a:xfrm>
            <a:off x="8460110" y="4005064"/>
            <a:ext cx="360040" cy="584775"/>
          </a:xfrm>
          <a:prstGeom prst="rect">
            <a:avLst/>
          </a:prstGeom>
          <a:noFill/>
        </p:spPr>
        <p:txBody>
          <a:bodyPr wrap="square" rtlCol="0">
            <a:spAutoFit/>
          </a:bodyPr>
          <a:lstStyle/>
          <a:p>
            <a:r>
              <a:rPr lang="en-US" sz="3200" dirty="0" smtClean="0">
                <a:solidFill>
                  <a:srgbClr val="0070C0"/>
                </a:solidFill>
              </a:rPr>
              <a:t>?</a:t>
            </a:r>
            <a:endParaRPr lang="en-GB" dirty="0">
              <a:solidFill>
                <a:srgbClr val="0070C0"/>
              </a:solidFill>
            </a:endParaRPr>
          </a:p>
        </p:txBody>
      </p:sp>
    </p:spTree>
    <p:extLst>
      <p:ext uri="{BB962C8B-B14F-4D97-AF65-F5344CB8AC3E}">
        <p14:creationId xmlns:p14="http://schemas.microsoft.com/office/powerpoint/2010/main" val="1978512377"/>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79512" y="-27384"/>
            <a:ext cx="7632848" cy="742066"/>
          </a:xfrm>
        </p:spPr>
        <p:txBody>
          <a:bodyPr>
            <a:noAutofit/>
          </a:bodyPr>
          <a:lstStyle/>
          <a:p>
            <a:r>
              <a:rPr lang="en-GB" sz="4200" dirty="0" smtClean="0"/>
              <a:t>Exam-style Questions - Paper 1</a:t>
            </a:r>
            <a:endParaRPr lang="en-GB" sz="42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1460146410"/>
              </p:ext>
            </p:extLst>
          </p:nvPr>
        </p:nvGraphicFramePr>
        <p:xfrm>
          <a:off x="323528" y="1268760"/>
          <a:ext cx="8496622" cy="5273040"/>
        </p:xfrm>
        <a:graphic>
          <a:graphicData uri="http://schemas.openxmlformats.org/drawingml/2006/table">
            <a:tbl>
              <a:tblPr firstRow="1" bandRow="1">
                <a:tableStyleId>{2D5ABB26-0587-4C30-8999-92F81FD0307C}</a:tableStyleId>
              </a:tblPr>
              <a:tblGrid>
                <a:gridCol w="8496622"/>
              </a:tblGrid>
              <a:tr h="5112568">
                <a:tc>
                  <a:txBody>
                    <a:bodyPr/>
                    <a:lstStyle/>
                    <a:p>
                      <a:pPr marL="457200" lvl="0" indent="-457200">
                        <a:buClr>
                          <a:srgbClr val="00B050"/>
                        </a:buClr>
                        <a:buFont typeface="+mj-lt"/>
                        <a:buAutoNum type="arabicParenR" startAt="2"/>
                      </a:pPr>
                      <a:r>
                        <a:rPr kumimoji="0" lang="en-US" sz="2000" kern="1200" dirty="0" smtClean="0">
                          <a:solidFill>
                            <a:schemeClr val="tx1"/>
                          </a:solidFill>
                          <a:effectLst/>
                          <a:latin typeface="Calibri" panose="020F0502020204030204" pitchFamily="34" charset="0"/>
                          <a:ea typeface="+mn-ea"/>
                          <a:cs typeface="+mn-cs"/>
                        </a:rPr>
                        <a:t>The Big Pit Mining business (BPM) owns and operates coal and gold mines in several countries. It</a:t>
                      </a:r>
                      <a:r>
                        <a:rPr kumimoji="0" lang="en-US" sz="2000" kern="1200" baseline="0" dirty="0" smtClean="0">
                          <a:solidFill>
                            <a:schemeClr val="tx1"/>
                          </a:solidFill>
                          <a:effectLst/>
                          <a:latin typeface="Calibri" panose="020F0502020204030204" pitchFamily="34" charset="0"/>
                          <a:ea typeface="+mn-ea"/>
                          <a:cs typeface="+mn-cs"/>
                        </a:rPr>
                        <a:t> employs thousands of workers, most of them working in dangerous conditions on low pay. Rubbish from the mines is often dumped in local rivers. ‘Making higher profits and raising higher returns to our shareholders are the most important objectives’ said the Managing Director of BPM to the senior managers recently. ‘Shareholders are our most important stakeholder group’ the Manager added.</a:t>
                      </a:r>
                    </a:p>
                    <a:p>
                      <a:pPr marL="803275" lvl="0" indent="-407988">
                        <a:buClr>
                          <a:srgbClr val="00B050"/>
                        </a:buClr>
                        <a:buFont typeface="+mj-lt"/>
                        <a:buAutoNum type="alphaLcParenR"/>
                      </a:pPr>
                      <a:r>
                        <a:rPr kumimoji="0" lang="en-US" sz="2000" b="0" kern="1200" baseline="0" dirty="0" smtClean="0">
                          <a:solidFill>
                            <a:schemeClr val="tx1"/>
                          </a:solidFill>
                          <a:effectLst/>
                          <a:latin typeface="Calibri" panose="020F0502020204030204" pitchFamily="34" charset="0"/>
                          <a:ea typeface="+mn-ea"/>
                          <a:cs typeface="+mn-cs"/>
                        </a:rPr>
                        <a:t>What is meant by ‘stakeholders’? [2]</a:t>
                      </a:r>
                    </a:p>
                    <a:p>
                      <a:pPr marL="803275" lvl="0" indent="-407988">
                        <a:buClr>
                          <a:srgbClr val="00B050"/>
                        </a:buClr>
                        <a:buFont typeface="+mj-lt"/>
                        <a:buAutoNum type="alphaLcParenR"/>
                      </a:pPr>
                      <a:r>
                        <a:rPr kumimoji="0" lang="en-US" sz="2000" b="0" kern="1200" baseline="0" dirty="0" smtClean="0">
                          <a:solidFill>
                            <a:schemeClr val="tx1"/>
                          </a:solidFill>
                          <a:effectLst/>
                          <a:latin typeface="Calibri" panose="020F0502020204030204" pitchFamily="34" charset="0"/>
                          <a:ea typeface="+mn-ea"/>
                          <a:cs typeface="+mn-cs"/>
                        </a:rPr>
                        <a:t>Identify </a:t>
                      </a:r>
                      <a:r>
                        <a:rPr kumimoji="0" lang="en-US" sz="2000" b="1" kern="1200" baseline="0" dirty="0" smtClean="0">
                          <a:solidFill>
                            <a:schemeClr val="tx1"/>
                          </a:solidFill>
                          <a:effectLst/>
                          <a:latin typeface="Calibri" panose="020F0502020204030204" pitchFamily="34" charset="0"/>
                          <a:ea typeface="+mn-ea"/>
                          <a:cs typeface="+mn-cs"/>
                        </a:rPr>
                        <a:t>two</a:t>
                      </a:r>
                      <a:r>
                        <a:rPr kumimoji="0" lang="en-US" sz="2000" b="0" kern="1200" baseline="0" dirty="0" smtClean="0">
                          <a:solidFill>
                            <a:schemeClr val="tx1"/>
                          </a:solidFill>
                          <a:effectLst/>
                          <a:latin typeface="Calibri" panose="020F0502020204030204" pitchFamily="34" charset="0"/>
                          <a:ea typeface="+mn-ea"/>
                          <a:cs typeface="+mn-cs"/>
                        </a:rPr>
                        <a:t> objectives the managers might set for BPM apart from profits and returns to shareholders. [2]</a:t>
                      </a:r>
                    </a:p>
                    <a:p>
                      <a:pPr marL="803275" lvl="0" indent="-407988">
                        <a:buClr>
                          <a:srgbClr val="00B050"/>
                        </a:buClr>
                        <a:buFont typeface="+mj-lt"/>
                        <a:buAutoNum type="alphaLcParenR"/>
                      </a:pPr>
                      <a:r>
                        <a:rPr kumimoji="0" lang="en-US" sz="2000" b="0" kern="1200" baseline="0" dirty="0" smtClean="0">
                          <a:solidFill>
                            <a:schemeClr val="tx1"/>
                          </a:solidFill>
                          <a:effectLst/>
                          <a:latin typeface="Calibri" panose="020F0502020204030204" pitchFamily="34" charset="0"/>
                          <a:ea typeface="+mn-ea"/>
                          <a:cs typeface="+mn-cs"/>
                        </a:rPr>
                        <a:t>Identify and explain </a:t>
                      </a:r>
                      <a:r>
                        <a:rPr kumimoji="0" lang="en-US" sz="2000" b="1" kern="1200" baseline="0" dirty="0" smtClean="0">
                          <a:solidFill>
                            <a:schemeClr val="tx1"/>
                          </a:solidFill>
                          <a:effectLst/>
                          <a:latin typeface="Calibri" panose="020F0502020204030204" pitchFamily="34" charset="0"/>
                          <a:ea typeface="+mn-ea"/>
                          <a:cs typeface="+mn-cs"/>
                        </a:rPr>
                        <a:t>two</a:t>
                      </a:r>
                      <a:r>
                        <a:rPr kumimoji="0" lang="en-US" sz="2000" b="0" kern="1200" baseline="0" dirty="0" smtClean="0">
                          <a:solidFill>
                            <a:schemeClr val="tx1"/>
                          </a:solidFill>
                          <a:effectLst/>
                          <a:latin typeface="Calibri" panose="020F0502020204030204" pitchFamily="34" charset="0"/>
                          <a:ea typeface="+mn-ea"/>
                          <a:cs typeface="+mn-cs"/>
                        </a:rPr>
                        <a:t> possible reasons why BPM has profit as an objective. [4]</a:t>
                      </a:r>
                    </a:p>
                    <a:p>
                      <a:pPr marL="803275" lvl="0" indent="-407988">
                        <a:buClr>
                          <a:srgbClr val="00B050"/>
                        </a:buClr>
                        <a:buFont typeface="+mj-lt"/>
                        <a:buAutoNum type="alphaLcParenR"/>
                      </a:pPr>
                      <a:r>
                        <a:rPr kumimoji="0" lang="en-US" sz="2000" b="0" kern="1200" baseline="0" dirty="0" smtClean="0">
                          <a:solidFill>
                            <a:schemeClr val="tx1"/>
                          </a:solidFill>
                          <a:effectLst/>
                          <a:latin typeface="Calibri" panose="020F0502020204030204" pitchFamily="34" charset="0"/>
                          <a:ea typeface="+mn-ea"/>
                          <a:cs typeface="+mn-cs"/>
                        </a:rPr>
                        <a:t>Identify and explain how a decision to open a new BPM mine might affect </a:t>
                      </a:r>
                      <a:r>
                        <a:rPr kumimoji="0" lang="en-US" sz="2000" b="1" kern="1200" baseline="0" dirty="0" smtClean="0">
                          <a:solidFill>
                            <a:schemeClr val="tx1"/>
                          </a:solidFill>
                          <a:effectLst/>
                          <a:latin typeface="Calibri" panose="020F0502020204030204" pitchFamily="34" charset="0"/>
                          <a:ea typeface="+mn-ea"/>
                          <a:cs typeface="+mn-cs"/>
                        </a:rPr>
                        <a:t>two </a:t>
                      </a:r>
                      <a:r>
                        <a:rPr kumimoji="0" lang="en-US" sz="2000" b="0" kern="1200" baseline="0" dirty="0" smtClean="0">
                          <a:solidFill>
                            <a:schemeClr val="tx1"/>
                          </a:solidFill>
                          <a:effectLst/>
                          <a:latin typeface="Calibri" panose="020F0502020204030204" pitchFamily="34" charset="0"/>
                          <a:ea typeface="+mn-ea"/>
                          <a:cs typeface="+mn-cs"/>
                        </a:rPr>
                        <a:t>stakeholder groups. [6]</a:t>
                      </a:r>
                    </a:p>
                    <a:p>
                      <a:pPr marL="803275" lvl="0" indent="-407988">
                        <a:buClr>
                          <a:srgbClr val="00B050"/>
                        </a:buClr>
                        <a:buFont typeface="+mj-lt"/>
                        <a:buAutoNum type="alphaLcParenR"/>
                      </a:pPr>
                      <a:r>
                        <a:rPr kumimoji="0" lang="en-US" sz="2000" b="0" kern="1200" baseline="0" dirty="0" smtClean="0">
                          <a:solidFill>
                            <a:schemeClr val="tx1"/>
                          </a:solidFill>
                          <a:effectLst/>
                          <a:latin typeface="Calibri" panose="020F0502020204030204" pitchFamily="34" charset="0"/>
                          <a:ea typeface="+mn-ea"/>
                          <a:cs typeface="+mn-cs"/>
                        </a:rPr>
                        <a:t>Do you agree with the Managing Director when it was said that shareholders are the most important stakeholder group? Justify your answer. [6]</a:t>
                      </a:r>
                    </a:p>
                  </a:txBody>
                  <a:tcPr/>
                </a:tc>
              </a:tr>
            </a:tbl>
          </a:graphicData>
        </a:graphic>
      </p:graphicFrame>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61</a:t>
            </a:r>
            <a:endParaRPr lang="en-GB" sz="2000" b="1" dirty="0">
              <a:latin typeface="Arial" panose="020B0604020202020204" pitchFamily="34" charset="0"/>
              <a:cs typeface="Arial" panose="020B0604020202020204" pitchFamily="34" charset="0"/>
            </a:endParaRPr>
          </a:p>
        </p:txBody>
      </p:sp>
      <p:sp>
        <p:nvSpPr>
          <p:cNvPr id="6" name="TextBox 5">
            <a:hlinkClick r:id="rId3" action="ppaction://hlinkfile"/>
          </p:cNvPr>
          <p:cNvSpPr txBox="1"/>
          <p:nvPr/>
        </p:nvSpPr>
        <p:spPr>
          <a:xfrm>
            <a:off x="8460110" y="4005064"/>
            <a:ext cx="360040" cy="584775"/>
          </a:xfrm>
          <a:prstGeom prst="rect">
            <a:avLst/>
          </a:prstGeom>
          <a:noFill/>
        </p:spPr>
        <p:txBody>
          <a:bodyPr wrap="square" rtlCol="0">
            <a:spAutoFit/>
          </a:bodyPr>
          <a:lstStyle/>
          <a:p>
            <a:r>
              <a:rPr lang="en-US" sz="3200" dirty="0" smtClean="0">
                <a:solidFill>
                  <a:srgbClr val="0070C0"/>
                </a:solidFill>
              </a:rPr>
              <a:t>?</a:t>
            </a:r>
            <a:endParaRPr lang="en-GB" dirty="0">
              <a:solidFill>
                <a:srgbClr val="0070C0"/>
              </a:solidFill>
            </a:endParaRPr>
          </a:p>
        </p:txBody>
      </p:sp>
    </p:spTree>
    <p:extLst>
      <p:ext uri="{BB962C8B-B14F-4D97-AF65-F5344CB8AC3E}">
        <p14:creationId xmlns:p14="http://schemas.microsoft.com/office/powerpoint/2010/main" val="2974741794"/>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79512" y="-27384"/>
            <a:ext cx="7632848" cy="742066"/>
          </a:xfrm>
        </p:spPr>
        <p:txBody>
          <a:bodyPr>
            <a:noAutofit/>
          </a:bodyPr>
          <a:lstStyle/>
          <a:p>
            <a:r>
              <a:rPr lang="en-GB" sz="4200" dirty="0" smtClean="0"/>
              <a:t>End of Unit Case Study – Paper 2</a:t>
            </a:r>
            <a:endParaRPr lang="en-GB" sz="42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
        <p:nvSpPr>
          <p:cNvPr id="40"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US" sz="2000" b="1" dirty="0" smtClean="0">
                <a:latin typeface="Calibri" pitchFamily="34" charset="0"/>
                <a:ea typeface="Calibri" pitchFamily="34" charset="0"/>
                <a:cs typeface="Calibri" pitchFamily="34" charset="0"/>
              </a:rPr>
              <a:t>Unit 01 – Understanding Business Activity</a:t>
            </a:r>
            <a:endParaRPr lang="en-ZA" sz="2000" b="1" dirty="0">
              <a:latin typeface="Calibri" pitchFamily="34" charset="0"/>
              <a:ea typeface="Calibri" pitchFamily="34" charset="0"/>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3799470395"/>
              </p:ext>
            </p:extLst>
          </p:nvPr>
        </p:nvGraphicFramePr>
        <p:xfrm>
          <a:off x="323528" y="1700808"/>
          <a:ext cx="8496622" cy="4892040"/>
        </p:xfrm>
        <a:graphic>
          <a:graphicData uri="http://schemas.openxmlformats.org/drawingml/2006/table">
            <a:tbl>
              <a:tblPr firstRow="1" bandRow="1">
                <a:tableStyleId>{2D5ABB26-0587-4C30-8999-92F81FD0307C}</a:tableStyleId>
              </a:tblPr>
              <a:tblGrid>
                <a:gridCol w="8496622"/>
              </a:tblGrid>
              <a:tr h="4680520">
                <a:tc>
                  <a:txBody>
                    <a:bodyPr/>
                    <a:lstStyle/>
                    <a:p>
                      <a:pPr marL="285750" lvl="0" indent="-285750">
                        <a:buClr>
                          <a:srgbClr val="00B050"/>
                        </a:buClr>
                        <a:buFont typeface="Wingdings 3" panose="05040102010807070707" pitchFamily="18" charset="2"/>
                        <a:buChar char=""/>
                      </a:pPr>
                      <a:r>
                        <a:rPr kumimoji="0" lang="en-US" sz="1500" b="1" kern="1200" dirty="0" smtClean="0">
                          <a:solidFill>
                            <a:srgbClr val="FF0000"/>
                          </a:solidFill>
                          <a:effectLst/>
                          <a:latin typeface="Calibri" panose="020F0502020204030204" pitchFamily="34" charset="0"/>
                          <a:ea typeface="+mn-ea"/>
                          <a:cs typeface="+mn-cs"/>
                        </a:rPr>
                        <a:t>A</a:t>
                      </a:r>
                      <a:r>
                        <a:rPr kumimoji="0" lang="en-US" sz="1500" b="1" kern="1200" baseline="0" dirty="0" smtClean="0">
                          <a:solidFill>
                            <a:srgbClr val="FF0000"/>
                          </a:solidFill>
                          <a:effectLst/>
                          <a:latin typeface="Calibri" panose="020F0502020204030204" pitchFamily="34" charset="0"/>
                          <a:ea typeface="+mn-ea"/>
                          <a:cs typeface="+mn-cs"/>
                        </a:rPr>
                        <a:t> new business but which one?</a:t>
                      </a:r>
                    </a:p>
                    <a:p>
                      <a:pPr marL="285750" lvl="0" indent="-285750">
                        <a:buClr>
                          <a:srgbClr val="00B050"/>
                        </a:buClr>
                        <a:buFont typeface="Wingdings 3" panose="05040102010807070707" pitchFamily="18" charset="2"/>
                        <a:buChar char=""/>
                      </a:pPr>
                      <a:r>
                        <a:rPr kumimoji="0" lang="en-US" sz="1500" kern="1200" baseline="0" dirty="0" err="1" smtClean="0">
                          <a:solidFill>
                            <a:srgbClr val="FF0000"/>
                          </a:solidFill>
                          <a:effectLst/>
                          <a:latin typeface="Calibri" panose="020F0502020204030204" pitchFamily="34" charset="0"/>
                          <a:ea typeface="+mn-ea"/>
                          <a:cs typeface="+mn-cs"/>
                        </a:rPr>
                        <a:t>Mayar’s</a:t>
                      </a:r>
                      <a:r>
                        <a:rPr kumimoji="0" lang="en-US" sz="1500" kern="1200" baseline="0" dirty="0" smtClean="0">
                          <a:solidFill>
                            <a:srgbClr val="FF0000"/>
                          </a:solidFill>
                          <a:effectLst/>
                          <a:latin typeface="Calibri" panose="020F0502020204030204" pitchFamily="34" charset="0"/>
                          <a:ea typeface="+mn-ea"/>
                          <a:cs typeface="+mn-cs"/>
                        </a:rPr>
                        <a:t> job is to repair motorcycles. She works for a large motorcycle  sales business that sells new and second hand motorcycles. </a:t>
                      </a:r>
                      <a:r>
                        <a:rPr kumimoji="0" lang="en-US" sz="1500" kern="1200" baseline="0" dirty="0" err="1" smtClean="0">
                          <a:solidFill>
                            <a:srgbClr val="FF0000"/>
                          </a:solidFill>
                          <a:effectLst/>
                          <a:latin typeface="Calibri" panose="020F0502020204030204" pitchFamily="34" charset="0"/>
                          <a:ea typeface="+mn-ea"/>
                          <a:cs typeface="+mn-cs"/>
                        </a:rPr>
                        <a:t>Mayar’s</a:t>
                      </a:r>
                      <a:r>
                        <a:rPr kumimoji="0" lang="en-US" sz="1500" kern="1200" baseline="0" dirty="0" smtClean="0">
                          <a:solidFill>
                            <a:srgbClr val="FF0000"/>
                          </a:solidFill>
                          <a:effectLst/>
                          <a:latin typeface="Calibri" panose="020F0502020204030204" pitchFamily="34" charset="0"/>
                          <a:ea typeface="+mn-ea"/>
                          <a:cs typeface="+mn-cs"/>
                        </a:rPr>
                        <a:t> uncle died earlier this year and left her $10,000 (70,000LE). She has always wanted to work for herself and now she has some money to start her own business.</a:t>
                      </a:r>
                    </a:p>
                    <a:p>
                      <a:pPr marL="285750" lvl="0" indent="-285750">
                        <a:buClr>
                          <a:srgbClr val="00B050"/>
                        </a:buClr>
                        <a:buFont typeface="Wingdings 3" panose="05040102010807070707" pitchFamily="18" charset="2"/>
                        <a:buChar char=""/>
                      </a:pPr>
                      <a:r>
                        <a:rPr kumimoji="0" lang="en-US" sz="1500" kern="1200" baseline="0" dirty="0" err="1" smtClean="0">
                          <a:solidFill>
                            <a:srgbClr val="FF0000"/>
                          </a:solidFill>
                          <a:effectLst/>
                          <a:latin typeface="Calibri" panose="020F0502020204030204" pitchFamily="34" charset="0"/>
                          <a:ea typeface="+mn-ea"/>
                          <a:cs typeface="+mn-cs"/>
                        </a:rPr>
                        <a:t>Mayar</a:t>
                      </a:r>
                      <a:r>
                        <a:rPr kumimoji="0" lang="en-US" sz="1500" kern="1200" baseline="0" dirty="0" smtClean="0">
                          <a:solidFill>
                            <a:srgbClr val="FF0000"/>
                          </a:solidFill>
                          <a:effectLst/>
                          <a:latin typeface="Calibri" panose="020F0502020204030204" pitchFamily="34" charset="0"/>
                          <a:ea typeface="+mn-ea"/>
                          <a:cs typeface="+mn-cs"/>
                        </a:rPr>
                        <a:t> is going to choose between opening her own motorcycle shop selling motorcycle clothes or buying a franchise from a big motorcycle clothes retail store. To open her own motorcycle clothes store will take a lot of effort to find a suitable location with the shop fittings needed. Buying a franchise for a clothes shop will ne expensive, however the franchise company will help </a:t>
                      </a:r>
                      <a:r>
                        <a:rPr kumimoji="0" lang="en-US" sz="1500" kern="1200" baseline="0" dirty="0" err="1" smtClean="0">
                          <a:solidFill>
                            <a:srgbClr val="FF0000"/>
                          </a:solidFill>
                          <a:effectLst/>
                          <a:latin typeface="Calibri" panose="020F0502020204030204" pitchFamily="34" charset="0"/>
                          <a:ea typeface="+mn-ea"/>
                          <a:cs typeface="+mn-cs"/>
                        </a:rPr>
                        <a:t>Mayar</a:t>
                      </a:r>
                      <a:r>
                        <a:rPr kumimoji="0" lang="en-US" sz="1500" kern="1200" baseline="0" dirty="0" smtClean="0">
                          <a:solidFill>
                            <a:srgbClr val="FF0000"/>
                          </a:solidFill>
                          <a:effectLst/>
                          <a:latin typeface="Calibri" panose="020F0502020204030204" pitchFamily="34" charset="0"/>
                          <a:ea typeface="+mn-ea"/>
                          <a:cs typeface="+mn-cs"/>
                        </a:rPr>
                        <a:t> with a lot of the start up problems such as finding a suitable shop.</a:t>
                      </a:r>
                    </a:p>
                    <a:p>
                      <a:pPr marL="285750" lvl="0" indent="-285750">
                        <a:buClr>
                          <a:srgbClr val="00B050"/>
                        </a:buClr>
                        <a:buFont typeface="Wingdings 3" panose="05040102010807070707" pitchFamily="18" charset="2"/>
                        <a:buChar char=""/>
                      </a:pPr>
                      <a:r>
                        <a:rPr kumimoji="0" lang="en-US" sz="1500" kern="1200" baseline="0" dirty="0" smtClean="0">
                          <a:solidFill>
                            <a:srgbClr val="0070C0"/>
                          </a:solidFill>
                          <a:effectLst/>
                          <a:latin typeface="Calibri" panose="020F0502020204030204" pitchFamily="34" charset="0"/>
                          <a:ea typeface="+mn-ea"/>
                          <a:cs typeface="+mn-cs"/>
                        </a:rPr>
                        <a:t>Appendix 1 – Letter to the bank Manager</a:t>
                      </a:r>
                    </a:p>
                    <a:p>
                      <a:pPr marL="285750" lvl="0" indent="-285750">
                        <a:buClr>
                          <a:srgbClr val="00B050"/>
                        </a:buClr>
                        <a:buFont typeface="Wingdings 3" panose="05040102010807070707" pitchFamily="18" charset="2"/>
                        <a:buChar char=""/>
                      </a:pPr>
                      <a:r>
                        <a:rPr kumimoji="0" lang="en-US" sz="1500" kern="1200" baseline="0" dirty="0" smtClean="0">
                          <a:solidFill>
                            <a:srgbClr val="0070C0"/>
                          </a:solidFill>
                          <a:effectLst/>
                          <a:latin typeface="Calibri" panose="020F0502020204030204" pitchFamily="34" charset="0"/>
                          <a:ea typeface="+mn-ea"/>
                          <a:cs typeface="+mn-cs"/>
                        </a:rPr>
                        <a:t>Dear Sir/Madam.</a:t>
                      </a:r>
                    </a:p>
                    <a:p>
                      <a:pPr marL="285750" lvl="0" indent="-285750">
                        <a:buClr>
                          <a:srgbClr val="00B050"/>
                        </a:buClr>
                        <a:buFont typeface="Wingdings 3" panose="05040102010807070707" pitchFamily="18" charset="2"/>
                        <a:buChar char=""/>
                      </a:pPr>
                      <a:r>
                        <a:rPr kumimoji="0" lang="en-US" sz="1500" kern="1200" baseline="0" dirty="0" smtClean="0">
                          <a:solidFill>
                            <a:srgbClr val="0070C0"/>
                          </a:solidFill>
                          <a:effectLst/>
                          <a:latin typeface="Calibri" panose="020F0502020204030204" pitchFamily="34" charset="0"/>
                          <a:ea typeface="+mn-ea"/>
                          <a:cs typeface="+mn-cs"/>
                        </a:rPr>
                        <a:t>I want to set up my own business. I have $10,000 to invest in my business but I need additional funds, I have two possible business ideas.</a:t>
                      </a:r>
                    </a:p>
                    <a:p>
                      <a:pPr marL="285750" lvl="0" indent="-285750">
                        <a:buClr>
                          <a:srgbClr val="00B050"/>
                        </a:buClr>
                        <a:buFont typeface="Wingdings 3" panose="05040102010807070707" pitchFamily="18" charset="2"/>
                        <a:buChar char=""/>
                      </a:pPr>
                      <a:r>
                        <a:rPr kumimoji="0" lang="en-US" sz="1500" kern="1200" baseline="0" dirty="0" smtClean="0">
                          <a:solidFill>
                            <a:srgbClr val="0070C0"/>
                          </a:solidFill>
                          <a:effectLst/>
                          <a:latin typeface="Calibri" panose="020F0502020204030204" pitchFamily="34" charset="0"/>
                          <a:ea typeface="+mn-ea"/>
                          <a:cs typeface="+mn-cs"/>
                        </a:rPr>
                        <a:t>The first one is to set up my own motorcycle clothes shop and for that I will need an additional $15,000 to buy clothes for the shop. I will rent my shop.</a:t>
                      </a:r>
                    </a:p>
                    <a:p>
                      <a:pPr marL="285750" lvl="0" indent="-285750">
                        <a:buClr>
                          <a:srgbClr val="00B050"/>
                        </a:buClr>
                        <a:buFont typeface="Wingdings 3" panose="05040102010807070707" pitchFamily="18" charset="2"/>
                        <a:buChar char=""/>
                      </a:pPr>
                      <a:r>
                        <a:rPr kumimoji="0" lang="en-US" sz="1500" kern="1200" baseline="0" dirty="0" smtClean="0">
                          <a:solidFill>
                            <a:srgbClr val="0070C0"/>
                          </a:solidFill>
                          <a:effectLst/>
                          <a:latin typeface="Calibri" panose="020F0502020204030204" pitchFamily="34" charset="0"/>
                          <a:ea typeface="+mn-ea"/>
                          <a:cs typeface="+mn-cs"/>
                        </a:rPr>
                        <a:t>The second idea is to buy a franchise for a motorcycle clothes shop and for that I will need an additional $100,000. $50,000 will be needed to buy the franchise and $50,000 to buy clothes inventories. I will rent my shop.</a:t>
                      </a:r>
                    </a:p>
                    <a:p>
                      <a:pPr marL="285750" lvl="0" indent="-285750">
                        <a:buClr>
                          <a:srgbClr val="00B050"/>
                        </a:buClr>
                        <a:buFont typeface="Wingdings 3" panose="05040102010807070707" pitchFamily="18" charset="2"/>
                        <a:buChar char=""/>
                      </a:pPr>
                      <a:r>
                        <a:rPr kumimoji="0" lang="en-US" sz="1500" kern="1200" baseline="0" dirty="0" smtClean="0">
                          <a:solidFill>
                            <a:srgbClr val="0070C0"/>
                          </a:solidFill>
                          <a:effectLst/>
                          <a:latin typeface="Calibri" panose="020F0502020204030204" pitchFamily="34" charset="0"/>
                          <a:ea typeface="+mn-ea"/>
                          <a:cs typeface="+mn-cs"/>
                        </a:rPr>
                        <a:t>I would like to come and see you to discuss my two ideas.</a:t>
                      </a:r>
                    </a:p>
                    <a:p>
                      <a:pPr marL="285750" lvl="0" indent="-285750">
                        <a:buClr>
                          <a:srgbClr val="00B050"/>
                        </a:buClr>
                        <a:buFont typeface="Wingdings 3" panose="05040102010807070707" pitchFamily="18" charset="2"/>
                        <a:buChar char=""/>
                      </a:pPr>
                      <a:r>
                        <a:rPr kumimoji="0" lang="en-US" sz="1500" kern="1200" baseline="0" dirty="0" smtClean="0">
                          <a:solidFill>
                            <a:srgbClr val="0070C0"/>
                          </a:solidFill>
                          <a:effectLst/>
                          <a:latin typeface="Calibri" panose="020F0502020204030204" pitchFamily="34" charset="0"/>
                          <a:ea typeface="+mn-ea"/>
                          <a:cs typeface="+mn-cs"/>
                        </a:rPr>
                        <a:t>Yours faithfully,</a:t>
                      </a:r>
                    </a:p>
                    <a:p>
                      <a:pPr marL="285750" lvl="0" indent="-285750">
                        <a:buClr>
                          <a:srgbClr val="00B050"/>
                        </a:buClr>
                        <a:buFont typeface="Wingdings 3" panose="05040102010807070707" pitchFamily="18" charset="2"/>
                        <a:buChar char=""/>
                      </a:pPr>
                      <a:r>
                        <a:rPr kumimoji="0" lang="en-US" sz="1500" kern="1200" baseline="0" dirty="0" err="1" smtClean="0">
                          <a:solidFill>
                            <a:srgbClr val="0070C0"/>
                          </a:solidFill>
                          <a:effectLst/>
                          <a:latin typeface="Calibri" panose="020F0502020204030204" pitchFamily="34" charset="0"/>
                          <a:ea typeface="+mn-ea"/>
                          <a:cs typeface="+mn-cs"/>
                        </a:rPr>
                        <a:t>Mayar</a:t>
                      </a:r>
                      <a:r>
                        <a:rPr kumimoji="0" lang="en-US" sz="1500" kern="1200" baseline="0" dirty="0" smtClean="0">
                          <a:solidFill>
                            <a:srgbClr val="0070C0"/>
                          </a:solidFill>
                          <a:effectLst/>
                          <a:latin typeface="Calibri" panose="020F0502020204030204" pitchFamily="34" charset="0"/>
                          <a:ea typeface="+mn-ea"/>
                          <a:cs typeface="+mn-cs"/>
                        </a:rPr>
                        <a:t>.</a:t>
                      </a:r>
                      <a:endParaRPr kumimoji="0" lang="en-GB" sz="1500" kern="1200" dirty="0">
                        <a:solidFill>
                          <a:srgbClr val="0070C0"/>
                        </a:solidFill>
                        <a:effectLst/>
                        <a:latin typeface="Calibri" panose="020F0502020204030204" pitchFamily="34" charset="0"/>
                        <a:ea typeface="+mn-ea"/>
                        <a:cs typeface="+mn-cs"/>
                      </a:endParaRPr>
                    </a:p>
                  </a:txBody>
                  <a:tcPr/>
                </a:tc>
              </a:tr>
            </a:tbl>
          </a:graphicData>
        </a:graphic>
      </p:graphicFrame>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62</a:t>
            </a:r>
            <a:endParaRPr lang="en-GB" sz="2000" b="1" dirty="0">
              <a:latin typeface="Arial" panose="020B0604020202020204" pitchFamily="34" charset="0"/>
              <a:cs typeface="Arial" panose="020B0604020202020204" pitchFamily="34" charset="0"/>
            </a:endParaRPr>
          </a:p>
        </p:txBody>
      </p:sp>
      <p:sp>
        <p:nvSpPr>
          <p:cNvPr id="8" name="TextBox 7">
            <a:hlinkClick r:id="rId3" action="ppaction://hlinkfile"/>
          </p:cNvPr>
          <p:cNvSpPr txBox="1"/>
          <p:nvPr/>
        </p:nvSpPr>
        <p:spPr>
          <a:xfrm>
            <a:off x="8444442" y="3562053"/>
            <a:ext cx="360040" cy="584775"/>
          </a:xfrm>
          <a:prstGeom prst="rect">
            <a:avLst/>
          </a:prstGeom>
          <a:noFill/>
        </p:spPr>
        <p:txBody>
          <a:bodyPr wrap="square" rtlCol="0">
            <a:spAutoFit/>
          </a:bodyPr>
          <a:lstStyle/>
          <a:p>
            <a:r>
              <a:rPr lang="en-US" sz="3200" dirty="0" smtClean="0">
                <a:solidFill>
                  <a:srgbClr val="0070C0"/>
                </a:solidFill>
              </a:rPr>
              <a:t>?</a:t>
            </a:r>
            <a:endParaRPr lang="en-GB" dirty="0">
              <a:solidFill>
                <a:srgbClr val="0070C0"/>
              </a:solidFill>
            </a:endParaRPr>
          </a:p>
        </p:txBody>
      </p:sp>
    </p:spTree>
    <p:extLst>
      <p:ext uri="{BB962C8B-B14F-4D97-AF65-F5344CB8AC3E}">
        <p14:creationId xmlns:p14="http://schemas.microsoft.com/office/powerpoint/2010/main" val="3839597836"/>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79512" y="-27384"/>
            <a:ext cx="7632848" cy="742066"/>
          </a:xfrm>
        </p:spPr>
        <p:txBody>
          <a:bodyPr>
            <a:noAutofit/>
          </a:bodyPr>
          <a:lstStyle/>
          <a:p>
            <a:r>
              <a:rPr lang="en-GB" sz="4200" dirty="0" smtClean="0"/>
              <a:t>End of Unit Case Study – Paper 2</a:t>
            </a:r>
            <a:endParaRPr lang="en-GB" sz="42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
        <p:nvSpPr>
          <p:cNvPr id="40"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US" sz="2000" b="1" dirty="0" smtClean="0">
                <a:latin typeface="Calibri" pitchFamily="34" charset="0"/>
                <a:ea typeface="Calibri" pitchFamily="34" charset="0"/>
                <a:cs typeface="Calibri" pitchFamily="34" charset="0"/>
              </a:rPr>
              <a:t>Unit 01 – Understanding Business Activity</a:t>
            </a:r>
            <a:endParaRPr lang="en-ZA" sz="2000" b="1" dirty="0">
              <a:latin typeface="Calibri" pitchFamily="34" charset="0"/>
              <a:ea typeface="Calibri" pitchFamily="34" charset="0"/>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1363059577"/>
              </p:ext>
            </p:extLst>
          </p:nvPr>
        </p:nvGraphicFramePr>
        <p:xfrm>
          <a:off x="323528" y="1700808"/>
          <a:ext cx="8496622" cy="4680520"/>
        </p:xfrm>
        <a:graphic>
          <a:graphicData uri="http://schemas.openxmlformats.org/drawingml/2006/table">
            <a:tbl>
              <a:tblPr firstRow="1" bandRow="1">
                <a:tableStyleId>{2D5ABB26-0587-4C30-8999-92F81FD0307C}</a:tableStyleId>
              </a:tblPr>
              <a:tblGrid>
                <a:gridCol w="8496622"/>
              </a:tblGrid>
              <a:tr h="4680520">
                <a:tc>
                  <a:txBody>
                    <a:bodyPr/>
                    <a:lstStyle/>
                    <a:p>
                      <a:pPr marL="457200" lvl="0" indent="-457200">
                        <a:buClr>
                          <a:srgbClr val="00B050"/>
                        </a:buClr>
                        <a:buFont typeface="+mj-lt"/>
                        <a:buAutoNum type="alphaLcParenR"/>
                      </a:pPr>
                      <a:r>
                        <a:rPr kumimoji="0" lang="en-US" sz="2000" b="0" kern="1200" dirty="0" smtClean="0">
                          <a:solidFill>
                            <a:srgbClr val="FF0000"/>
                          </a:solidFill>
                          <a:effectLst/>
                          <a:latin typeface="Calibri" panose="020F0502020204030204" pitchFamily="34" charset="0"/>
                          <a:ea typeface="+mn-ea"/>
                          <a:cs typeface="+mn-cs"/>
                        </a:rPr>
                        <a:t>Identify</a:t>
                      </a:r>
                      <a:r>
                        <a:rPr kumimoji="0" lang="en-US" sz="2000" b="0" kern="1200" baseline="0" dirty="0" smtClean="0">
                          <a:solidFill>
                            <a:srgbClr val="FF0000"/>
                          </a:solidFill>
                          <a:effectLst/>
                          <a:latin typeface="Calibri" panose="020F0502020204030204" pitchFamily="34" charset="0"/>
                          <a:ea typeface="+mn-ea"/>
                          <a:cs typeface="+mn-cs"/>
                        </a:rPr>
                        <a:t> and explain </a:t>
                      </a:r>
                      <a:r>
                        <a:rPr kumimoji="0" lang="en-US" sz="2000" b="1" kern="1200" baseline="0" dirty="0" smtClean="0">
                          <a:solidFill>
                            <a:srgbClr val="FF0000"/>
                          </a:solidFill>
                          <a:effectLst/>
                          <a:latin typeface="Calibri" panose="020F0502020204030204" pitchFamily="34" charset="0"/>
                          <a:ea typeface="+mn-ea"/>
                          <a:cs typeface="+mn-cs"/>
                        </a:rPr>
                        <a:t>four</a:t>
                      </a:r>
                      <a:r>
                        <a:rPr kumimoji="0" lang="en-US" sz="2000" b="0" kern="1200" baseline="0" dirty="0" smtClean="0">
                          <a:solidFill>
                            <a:srgbClr val="FF0000"/>
                          </a:solidFill>
                          <a:effectLst/>
                          <a:latin typeface="Calibri" panose="020F0502020204030204" pitchFamily="34" charset="0"/>
                          <a:ea typeface="+mn-ea"/>
                          <a:cs typeface="+mn-cs"/>
                        </a:rPr>
                        <a:t> personal characteristics that </a:t>
                      </a:r>
                      <a:r>
                        <a:rPr kumimoji="0" lang="en-US" sz="2000" b="0" kern="1200" baseline="0" dirty="0" err="1" smtClean="0">
                          <a:solidFill>
                            <a:srgbClr val="FF0000"/>
                          </a:solidFill>
                          <a:effectLst/>
                          <a:latin typeface="Calibri" panose="020F0502020204030204" pitchFamily="34" charset="0"/>
                          <a:ea typeface="+mn-ea"/>
                          <a:cs typeface="+mn-cs"/>
                        </a:rPr>
                        <a:t>Mayar</a:t>
                      </a:r>
                      <a:r>
                        <a:rPr kumimoji="0" lang="en-US" sz="2000" b="0" kern="1200" baseline="0" dirty="0" smtClean="0">
                          <a:solidFill>
                            <a:srgbClr val="FF0000"/>
                          </a:solidFill>
                          <a:effectLst/>
                          <a:latin typeface="Calibri" panose="020F0502020204030204" pitchFamily="34" charset="0"/>
                          <a:ea typeface="+mn-ea"/>
                          <a:cs typeface="+mn-cs"/>
                        </a:rPr>
                        <a:t> needs to be a successful entrepreneur.                                                                                        [8]</a:t>
                      </a:r>
                    </a:p>
                    <a:p>
                      <a:pPr marL="457200" lvl="0" indent="-457200">
                        <a:buClr>
                          <a:srgbClr val="00B050"/>
                        </a:buClr>
                        <a:buFont typeface="+mj-lt"/>
                        <a:buAutoNum type="alphaLcParenR"/>
                      </a:pPr>
                      <a:r>
                        <a:rPr kumimoji="0" lang="en-US" sz="2000" b="0" kern="1200" dirty="0" err="1" smtClean="0">
                          <a:solidFill>
                            <a:srgbClr val="FF0000"/>
                          </a:solidFill>
                          <a:effectLst/>
                          <a:latin typeface="Calibri" panose="020F0502020204030204" pitchFamily="34" charset="0"/>
                          <a:ea typeface="+mn-ea"/>
                          <a:cs typeface="+mn-cs"/>
                        </a:rPr>
                        <a:t>Mayar</a:t>
                      </a:r>
                      <a:r>
                        <a:rPr kumimoji="0" lang="en-US" sz="2000" b="0" kern="1200" dirty="0" smtClean="0">
                          <a:solidFill>
                            <a:srgbClr val="FF0000"/>
                          </a:solidFill>
                          <a:effectLst/>
                          <a:latin typeface="Calibri" panose="020F0502020204030204" pitchFamily="34" charset="0"/>
                          <a:ea typeface="+mn-ea"/>
                          <a:cs typeface="+mn-cs"/>
                        </a:rPr>
                        <a:t> has decided which type of business</a:t>
                      </a:r>
                      <a:r>
                        <a:rPr kumimoji="0" lang="en-US" sz="2000" b="0" kern="1200" baseline="0" dirty="0" smtClean="0">
                          <a:solidFill>
                            <a:srgbClr val="FF0000"/>
                          </a:solidFill>
                          <a:effectLst/>
                          <a:latin typeface="Calibri" panose="020F0502020204030204" pitchFamily="34" charset="0"/>
                          <a:ea typeface="+mn-ea"/>
                          <a:cs typeface="+mn-cs"/>
                        </a:rPr>
                        <a:t> organisation to choose if she sets up her own business. Consider the advantages and disadvantages of the following types of business organisation. Recommend which one </a:t>
                      </a:r>
                      <a:r>
                        <a:rPr kumimoji="0" lang="en-US" sz="2000" b="0" kern="1200" baseline="0" dirty="0" err="1" smtClean="0">
                          <a:solidFill>
                            <a:srgbClr val="FF0000"/>
                          </a:solidFill>
                          <a:effectLst/>
                          <a:latin typeface="Calibri" panose="020F0502020204030204" pitchFamily="34" charset="0"/>
                          <a:ea typeface="+mn-ea"/>
                          <a:cs typeface="+mn-cs"/>
                        </a:rPr>
                        <a:t>Mayar</a:t>
                      </a:r>
                      <a:r>
                        <a:rPr kumimoji="0" lang="en-US" sz="2000" b="0" kern="1200" baseline="0" dirty="0" smtClean="0">
                          <a:solidFill>
                            <a:srgbClr val="FF0000"/>
                          </a:solidFill>
                          <a:effectLst/>
                          <a:latin typeface="Calibri" panose="020F0502020204030204" pitchFamily="34" charset="0"/>
                          <a:ea typeface="+mn-ea"/>
                          <a:cs typeface="+mn-cs"/>
                        </a:rPr>
                        <a:t> should choose. Justify your choice.</a:t>
                      </a:r>
                    </a:p>
                    <a:p>
                      <a:pPr marL="857250" lvl="0" indent="-342900">
                        <a:buClr>
                          <a:srgbClr val="00B050"/>
                        </a:buClr>
                        <a:buFont typeface="Arial" panose="020B0604020202020204" pitchFamily="34" charset="0"/>
                        <a:buChar char="•"/>
                      </a:pPr>
                      <a:r>
                        <a:rPr kumimoji="0" lang="en-US" sz="2000" b="0" kern="1200" dirty="0" smtClean="0">
                          <a:solidFill>
                            <a:srgbClr val="FF0000"/>
                          </a:solidFill>
                          <a:effectLst/>
                          <a:latin typeface="Calibri" panose="020F0502020204030204" pitchFamily="34" charset="0"/>
                          <a:ea typeface="+mn-ea"/>
                          <a:cs typeface="+mn-cs"/>
                        </a:rPr>
                        <a:t>Sole trader</a:t>
                      </a:r>
                    </a:p>
                    <a:p>
                      <a:pPr marL="857250" lvl="0" indent="-342900">
                        <a:buClr>
                          <a:srgbClr val="00B050"/>
                        </a:buClr>
                        <a:buFont typeface="Arial" panose="020B0604020202020204" pitchFamily="34" charset="0"/>
                        <a:buChar char="•"/>
                      </a:pPr>
                      <a:r>
                        <a:rPr kumimoji="0" lang="en-US" sz="2000" b="0" kern="1200" dirty="0" smtClean="0">
                          <a:solidFill>
                            <a:srgbClr val="FF0000"/>
                          </a:solidFill>
                          <a:effectLst/>
                          <a:latin typeface="Calibri" panose="020F0502020204030204" pitchFamily="34" charset="0"/>
                          <a:ea typeface="+mn-ea"/>
                          <a:cs typeface="+mn-cs"/>
                        </a:rPr>
                        <a:t>Partnership</a:t>
                      </a:r>
                    </a:p>
                    <a:p>
                      <a:pPr marL="857250" lvl="0" indent="-342900">
                        <a:buClr>
                          <a:srgbClr val="00B050"/>
                        </a:buClr>
                        <a:buFont typeface="Arial" panose="020B0604020202020204" pitchFamily="34" charset="0"/>
                        <a:buChar char="•"/>
                      </a:pPr>
                      <a:r>
                        <a:rPr kumimoji="0" lang="en-US" sz="2000" b="0" kern="1200" dirty="0" smtClean="0">
                          <a:solidFill>
                            <a:srgbClr val="FF0000"/>
                          </a:solidFill>
                          <a:effectLst/>
                          <a:latin typeface="Calibri" panose="020F0502020204030204" pitchFamily="34" charset="0"/>
                          <a:ea typeface="+mn-ea"/>
                          <a:cs typeface="+mn-cs"/>
                        </a:rPr>
                        <a:t>Private Limited Company.                                                                             [12]</a:t>
                      </a:r>
                    </a:p>
                    <a:p>
                      <a:pPr marL="457200" lvl="0" indent="-457200">
                        <a:buClr>
                          <a:srgbClr val="00B050"/>
                        </a:buClr>
                        <a:buFont typeface="+mj-lt"/>
                        <a:buAutoNum type="alphaLcParenR"/>
                      </a:pPr>
                      <a:r>
                        <a:rPr kumimoji="0" lang="en-US" sz="2000" b="0" kern="1200" dirty="0" smtClean="0">
                          <a:solidFill>
                            <a:srgbClr val="FF0000"/>
                          </a:solidFill>
                          <a:effectLst/>
                          <a:latin typeface="Calibri" panose="020F0502020204030204" pitchFamily="34" charset="0"/>
                          <a:ea typeface="+mn-ea"/>
                          <a:cs typeface="+mn-cs"/>
                        </a:rPr>
                        <a:t>Identify </a:t>
                      </a:r>
                      <a:r>
                        <a:rPr kumimoji="0" lang="en-US" sz="2000" b="1" kern="1200" dirty="0" smtClean="0">
                          <a:solidFill>
                            <a:srgbClr val="FF0000"/>
                          </a:solidFill>
                          <a:effectLst/>
                          <a:latin typeface="Calibri" panose="020F0502020204030204" pitchFamily="34" charset="0"/>
                          <a:ea typeface="+mn-ea"/>
                          <a:cs typeface="+mn-cs"/>
                        </a:rPr>
                        <a:t>two</a:t>
                      </a:r>
                      <a:r>
                        <a:rPr kumimoji="0" lang="en-US" sz="2000" b="0" kern="1200" baseline="0" dirty="0" smtClean="0">
                          <a:solidFill>
                            <a:srgbClr val="FF0000"/>
                          </a:solidFill>
                          <a:effectLst/>
                          <a:latin typeface="Calibri" panose="020F0502020204030204" pitchFamily="34" charset="0"/>
                          <a:ea typeface="+mn-ea"/>
                          <a:cs typeface="+mn-cs"/>
                        </a:rPr>
                        <a:t> stakeholders in </a:t>
                      </a:r>
                      <a:r>
                        <a:rPr kumimoji="0" lang="en-US" sz="2000" b="0" kern="1200" baseline="0" dirty="0" err="1" smtClean="0">
                          <a:solidFill>
                            <a:srgbClr val="FF0000"/>
                          </a:solidFill>
                          <a:effectLst/>
                          <a:latin typeface="Calibri" panose="020F0502020204030204" pitchFamily="34" charset="0"/>
                          <a:ea typeface="+mn-ea"/>
                          <a:cs typeface="+mn-cs"/>
                        </a:rPr>
                        <a:t>Mayar’s</a:t>
                      </a:r>
                      <a:r>
                        <a:rPr kumimoji="0" lang="en-US" sz="2000" b="0" kern="1200" baseline="0" dirty="0" smtClean="0">
                          <a:solidFill>
                            <a:srgbClr val="FF0000"/>
                          </a:solidFill>
                          <a:effectLst/>
                          <a:latin typeface="Calibri" panose="020F0502020204030204" pitchFamily="34" charset="0"/>
                          <a:ea typeface="+mn-ea"/>
                          <a:cs typeface="+mn-cs"/>
                        </a:rPr>
                        <a:t> new business. Explain why each stakeholder is interested in her business.                                                           [8]</a:t>
                      </a:r>
                    </a:p>
                    <a:p>
                      <a:pPr marL="457200" lvl="0" indent="-457200">
                        <a:buClr>
                          <a:srgbClr val="00B050"/>
                        </a:buClr>
                        <a:buFont typeface="+mj-lt"/>
                        <a:buAutoNum type="alphaLcParenR"/>
                      </a:pPr>
                      <a:r>
                        <a:rPr kumimoji="0" lang="en-US" sz="2000" b="0" kern="1200" baseline="0" dirty="0" smtClean="0">
                          <a:solidFill>
                            <a:srgbClr val="FF0000"/>
                          </a:solidFill>
                          <a:effectLst/>
                          <a:latin typeface="Calibri" panose="020F0502020204030204" pitchFamily="34" charset="0"/>
                          <a:ea typeface="+mn-ea"/>
                          <a:cs typeface="+mn-cs"/>
                        </a:rPr>
                        <a:t>Consider the advantages and disadvantages of </a:t>
                      </a:r>
                      <a:r>
                        <a:rPr kumimoji="0" lang="en-US" sz="2000" b="0" kern="1200" baseline="0" dirty="0" err="1" smtClean="0">
                          <a:solidFill>
                            <a:srgbClr val="FF0000"/>
                          </a:solidFill>
                          <a:effectLst/>
                          <a:latin typeface="Calibri" panose="020F0502020204030204" pitchFamily="34" charset="0"/>
                          <a:ea typeface="+mn-ea"/>
                          <a:cs typeface="+mn-cs"/>
                        </a:rPr>
                        <a:t>Mayar</a:t>
                      </a:r>
                      <a:r>
                        <a:rPr kumimoji="0" lang="en-US" sz="2000" b="0" kern="1200" baseline="0" dirty="0" smtClean="0">
                          <a:solidFill>
                            <a:srgbClr val="FF0000"/>
                          </a:solidFill>
                          <a:effectLst/>
                          <a:latin typeface="Calibri" panose="020F0502020204030204" pitchFamily="34" charset="0"/>
                          <a:ea typeface="+mn-ea"/>
                          <a:cs typeface="+mn-cs"/>
                        </a:rPr>
                        <a:t> buying a franchise from a big clothes retail business instead of setting up her own clothes shop. Which option do you think she should take? Justify your choice.     [12]</a:t>
                      </a:r>
                      <a:endParaRPr kumimoji="0" lang="en-GB" sz="2000" b="0" kern="1200" dirty="0">
                        <a:solidFill>
                          <a:srgbClr val="FF0000"/>
                        </a:solidFill>
                        <a:effectLst/>
                        <a:latin typeface="Calibri" panose="020F0502020204030204" pitchFamily="34" charset="0"/>
                        <a:ea typeface="+mn-ea"/>
                        <a:cs typeface="+mn-cs"/>
                      </a:endParaRPr>
                    </a:p>
                  </a:txBody>
                  <a:tcPr/>
                </a:tc>
              </a:tr>
            </a:tbl>
          </a:graphicData>
        </a:graphic>
      </p:graphicFrame>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34</a:t>
            </a:r>
            <a:endParaRPr lang="en-GB" sz="2000" b="1" dirty="0">
              <a:latin typeface="Arial" panose="020B0604020202020204" pitchFamily="34" charset="0"/>
              <a:cs typeface="Arial" panose="020B0604020202020204" pitchFamily="34" charset="0"/>
            </a:endParaRPr>
          </a:p>
        </p:txBody>
      </p:sp>
      <p:sp>
        <p:nvSpPr>
          <p:cNvPr id="8" name="TextBox 7">
            <a:hlinkClick r:id="rId3" action="ppaction://hlinkfile"/>
          </p:cNvPr>
          <p:cNvSpPr txBox="1"/>
          <p:nvPr/>
        </p:nvSpPr>
        <p:spPr>
          <a:xfrm>
            <a:off x="8444442" y="3562053"/>
            <a:ext cx="360040" cy="584775"/>
          </a:xfrm>
          <a:prstGeom prst="rect">
            <a:avLst/>
          </a:prstGeom>
          <a:noFill/>
        </p:spPr>
        <p:txBody>
          <a:bodyPr wrap="square" rtlCol="0">
            <a:spAutoFit/>
          </a:bodyPr>
          <a:lstStyle/>
          <a:p>
            <a:r>
              <a:rPr lang="en-US" sz="3200" dirty="0" smtClean="0">
                <a:solidFill>
                  <a:srgbClr val="0070C0"/>
                </a:solidFill>
              </a:rPr>
              <a:t>?</a:t>
            </a:r>
            <a:endParaRPr lang="en-GB" dirty="0">
              <a:solidFill>
                <a:srgbClr val="0070C0"/>
              </a:solidFill>
            </a:endParaRPr>
          </a:p>
        </p:txBody>
      </p:sp>
    </p:spTree>
    <p:extLst>
      <p:ext uri="{BB962C8B-B14F-4D97-AF65-F5344CB8AC3E}">
        <p14:creationId xmlns:p14="http://schemas.microsoft.com/office/powerpoint/2010/main" val="984859212"/>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a:xfrm>
            <a:off x="86816" y="69572"/>
            <a:ext cx="8229600" cy="623124"/>
          </a:xfrm>
        </p:spPr>
        <p:txBody>
          <a:bodyPr>
            <a:normAutofit fontScale="90000"/>
          </a:bodyPr>
          <a:lstStyle/>
          <a:p>
            <a:r>
              <a:rPr lang="en-US" sz="3600" dirty="0">
                <a:latin typeface="Arial" panose="020B0604020202020204" pitchFamily="34" charset="0"/>
                <a:cs typeface="Arial" panose="020B0604020202020204" pitchFamily="34" charset="0"/>
              </a:rPr>
              <a:t>Assessment </a:t>
            </a:r>
            <a:r>
              <a:rPr lang="en-US" sz="3600" dirty="0" smtClean="0">
                <a:latin typeface="Arial" panose="020B0604020202020204" pitchFamily="34" charset="0"/>
                <a:cs typeface="Arial" panose="020B0604020202020204" pitchFamily="34" charset="0"/>
              </a:rPr>
              <a:t>objectives</a:t>
            </a:r>
            <a:endParaRPr lang="en-GB" sz="3600" b="1" dirty="0" smtClean="0"/>
          </a:p>
        </p:txBody>
      </p:sp>
      <p:sp>
        <p:nvSpPr>
          <p:cNvPr id="5" name="Content Placeholder 1"/>
          <p:cNvSpPr>
            <a:spLocks noGrp="1"/>
          </p:cNvSpPr>
          <p:nvPr>
            <p:ph idx="4294967295"/>
          </p:nvPr>
        </p:nvSpPr>
        <p:spPr>
          <a:xfrm>
            <a:off x="179512" y="1124744"/>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pPr marL="228600" indent="-228600"/>
            <a:r>
              <a:rPr lang="en-US" sz="1400" dirty="0" smtClean="0">
                <a:latin typeface="Arial" panose="020B0604020202020204" pitchFamily="34" charset="0"/>
                <a:cs typeface="Arial" panose="020B0604020202020204" pitchFamily="34" charset="0"/>
              </a:rPr>
              <a:t>The </a:t>
            </a:r>
            <a:r>
              <a:rPr lang="en-US" sz="1400" dirty="0">
                <a:latin typeface="Arial" panose="020B0604020202020204" pitchFamily="34" charset="0"/>
                <a:cs typeface="Arial" panose="020B0604020202020204" pitchFamily="34" charset="0"/>
              </a:rPr>
              <a:t>four assessment objectives in Cambridge IGCSE Business Studies are: </a:t>
            </a:r>
            <a:endParaRPr lang="en-US" sz="1400" dirty="0" smtClean="0">
              <a:latin typeface="Arial" panose="020B0604020202020204" pitchFamily="34" charset="0"/>
              <a:cs typeface="Arial" panose="020B0604020202020204" pitchFamily="34" charset="0"/>
            </a:endParaRPr>
          </a:p>
          <a:p>
            <a:pPr marL="457200" indent="-228600" algn="ctr"/>
            <a:r>
              <a:rPr lang="en-US" sz="1400" b="1" dirty="0" smtClean="0">
                <a:latin typeface="Arial" panose="020B0604020202020204" pitchFamily="34" charset="0"/>
                <a:cs typeface="Arial" panose="020B0604020202020204" pitchFamily="34" charset="0"/>
              </a:rPr>
              <a:t>AO1</a:t>
            </a:r>
            <a:r>
              <a:rPr lang="en-US" sz="1400" dirty="0">
                <a:latin typeface="Arial" panose="020B0604020202020204" pitchFamily="34" charset="0"/>
                <a:cs typeface="Arial" panose="020B0604020202020204" pitchFamily="34" charset="0"/>
              </a:rPr>
              <a:t>: Knowledge and understanding </a:t>
            </a:r>
            <a:endParaRPr lang="en-US" sz="1400" dirty="0" smtClean="0">
              <a:latin typeface="Arial" panose="020B0604020202020204" pitchFamily="34" charset="0"/>
              <a:cs typeface="Arial" panose="020B0604020202020204" pitchFamily="34" charset="0"/>
            </a:endParaRPr>
          </a:p>
          <a:p>
            <a:pPr marL="457200" indent="-228600" algn="ctr"/>
            <a:r>
              <a:rPr lang="en-US" sz="1400" b="1" dirty="0" smtClean="0">
                <a:latin typeface="Arial" panose="020B0604020202020204" pitchFamily="34" charset="0"/>
                <a:cs typeface="Arial" panose="020B0604020202020204" pitchFamily="34" charset="0"/>
              </a:rPr>
              <a:t>AO2</a:t>
            </a:r>
            <a:r>
              <a:rPr lang="en-US" sz="1400" dirty="0">
                <a:latin typeface="Arial" panose="020B0604020202020204" pitchFamily="34" charset="0"/>
                <a:cs typeface="Arial" panose="020B0604020202020204" pitchFamily="34" charset="0"/>
              </a:rPr>
              <a:t>: Application </a:t>
            </a:r>
            <a:endParaRPr lang="en-US" sz="1400" dirty="0" smtClean="0">
              <a:latin typeface="Arial" panose="020B0604020202020204" pitchFamily="34" charset="0"/>
              <a:cs typeface="Arial" panose="020B0604020202020204" pitchFamily="34" charset="0"/>
            </a:endParaRPr>
          </a:p>
          <a:p>
            <a:pPr marL="457200" indent="-228600" algn="ctr"/>
            <a:r>
              <a:rPr lang="en-US" sz="1400" b="1" dirty="0" smtClean="0">
                <a:latin typeface="Arial" panose="020B0604020202020204" pitchFamily="34" charset="0"/>
                <a:cs typeface="Arial" panose="020B0604020202020204" pitchFamily="34" charset="0"/>
              </a:rPr>
              <a:t>AO3</a:t>
            </a:r>
            <a:r>
              <a:rPr lang="en-US" sz="1400" dirty="0">
                <a:latin typeface="Arial" panose="020B0604020202020204" pitchFamily="34" charset="0"/>
                <a:cs typeface="Arial" panose="020B0604020202020204" pitchFamily="34" charset="0"/>
              </a:rPr>
              <a:t>: Analysis </a:t>
            </a:r>
            <a:endParaRPr lang="en-US" sz="1400" dirty="0" smtClean="0">
              <a:latin typeface="Arial" panose="020B0604020202020204" pitchFamily="34" charset="0"/>
              <a:cs typeface="Arial" panose="020B0604020202020204" pitchFamily="34" charset="0"/>
            </a:endParaRPr>
          </a:p>
          <a:p>
            <a:pPr marL="457200" indent="-228600" algn="ctr"/>
            <a:r>
              <a:rPr lang="en-US" sz="1400" b="1" dirty="0" smtClean="0">
                <a:latin typeface="Arial" panose="020B0604020202020204" pitchFamily="34" charset="0"/>
                <a:cs typeface="Arial" panose="020B0604020202020204" pitchFamily="34" charset="0"/>
              </a:rPr>
              <a:t>AO4</a:t>
            </a:r>
            <a:r>
              <a:rPr lang="en-US" sz="1400" dirty="0">
                <a:latin typeface="Arial" panose="020B0604020202020204" pitchFamily="34" charset="0"/>
                <a:cs typeface="Arial" panose="020B0604020202020204" pitchFamily="34" charset="0"/>
              </a:rPr>
              <a:t>: Evaluation</a:t>
            </a:r>
          </a:p>
          <a:p>
            <a:pPr marL="228600" indent="-228600"/>
            <a:r>
              <a:rPr lang="en-US" sz="1400" b="1" dirty="0">
                <a:latin typeface="Arial" panose="020B0604020202020204" pitchFamily="34" charset="0"/>
                <a:cs typeface="Arial" panose="020B0604020202020204" pitchFamily="34" charset="0"/>
              </a:rPr>
              <a:t>AO1</a:t>
            </a:r>
            <a:r>
              <a:rPr lang="en-US" sz="1400" dirty="0">
                <a:latin typeface="Arial" panose="020B0604020202020204" pitchFamily="34" charset="0"/>
                <a:cs typeface="Arial" panose="020B0604020202020204" pitchFamily="34" charset="0"/>
              </a:rPr>
              <a:t>: Knowledge and understanding Candidates should be able to</a:t>
            </a:r>
            <a:r>
              <a:rPr lang="en-US" sz="1400" dirty="0" smtClean="0">
                <a:latin typeface="Arial" panose="020B0604020202020204" pitchFamily="34" charset="0"/>
                <a:cs typeface="Arial" panose="020B0604020202020204" pitchFamily="34" charset="0"/>
              </a:rPr>
              <a:t>:</a:t>
            </a:r>
          </a:p>
          <a:p>
            <a:pPr marL="457200" lvl="1"/>
            <a:r>
              <a:rPr lang="en-US" sz="1400" dirty="0" smtClean="0">
                <a:latin typeface="Arial" panose="020B0604020202020204" pitchFamily="34" charset="0"/>
                <a:cs typeface="Arial" panose="020B0604020202020204" pitchFamily="34" charset="0"/>
              </a:rPr>
              <a:t>demonstrate </a:t>
            </a:r>
            <a:r>
              <a:rPr lang="en-US" sz="1400" dirty="0">
                <a:latin typeface="Arial" panose="020B0604020202020204" pitchFamily="34" charset="0"/>
                <a:cs typeface="Arial" panose="020B0604020202020204" pitchFamily="34" charset="0"/>
              </a:rPr>
              <a:t>knowledge and understanding of facts, terms, concepts, conventions, theories and techniques commonly applied to or used as part of business </a:t>
            </a:r>
            <a:r>
              <a:rPr lang="en-US" sz="1400" dirty="0" err="1">
                <a:latin typeface="Arial" panose="020B0604020202020204" pitchFamily="34" charset="0"/>
                <a:cs typeface="Arial" panose="020B0604020202020204" pitchFamily="34" charset="0"/>
              </a:rPr>
              <a:t>behaviour</a:t>
            </a:r>
            <a:r>
              <a:rPr lang="en-US" sz="1400" dirty="0">
                <a:latin typeface="Arial" panose="020B0604020202020204" pitchFamily="34" charset="0"/>
                <a:cs typeface="Arial" panose="020B0604020202020204" pitchFamily="34" charset="0"/>
              </a:rPr>
              <a:t>.</a:t>
            </a:r>
          </a:p>
          <a:p>
            <a:pPr marL="228600" indent="-228600"/>
            <a:r>
              <a:rPr lang="en-US" sz="1400" b="1" dirty="0">
                <a:latin typeface="Arial" panose="020B0604020202020204" pitchFamily="34" charset="0"/>
                <a:cs typeface="Arial" panose="020B0604020202020204" pitchFamily="34" charset="0"/>
              </a:rPr>
              <a:t>AO2</a:t>
            </a:r>
            <a:r>
              <a:rPr lang="en-US" sz="1400" dirty="0">
                <a:latin typeface="Arial" panose="020B0604020202020204" pitchFamily="34" charset="0"/>
                <a:cs typeface="Arial" panose="020B0604020202020204" pitchFamily="34" charset="0"/>
              </a:rPr>
              <a:t>: Application Candidates should be able to</a:t>
            </a:r>
            <a:r>
              <a:rPr lang="en-US" sz="1400" dirty="0" smtClean="0">
                <a:latin typeface="Arial" panose="020B0604020202020204" pitchFamily="34" charset="0"/>
                <a:cs typeface="Arial" panose="020B0604020202020204" pitchFamily="34" charset="0"/>
              </a:rPr>
              <a:t>:</a:t>
            </a:r>
          </a:p>
          <a:p>
            <a:pPr marL="457200" lvl="1"/>
            <a:r>
              <a:rPr lang="en-US" sz="1400" dirty="0" smtClean="0">
                <a:latin typeface="Arial" panose="020B0604020202020204" pitchFamily="34" charset="0"/>
                <a:cs typeface="Arial" panose="020B0604020202020204" pitchFamily="34" charset="0"/>
              </a:rPr>
              <a:t>apply </a:t>
            </a:r>
            <a:r>
              <a:rPr lang="en-US" sz="1400" dirty="0">
                <a:latin typeface="Arial" panose="020B0604020202020204" pitchFamily="34" charset="0"/>
                <a:cs typeface="Arial" panose="020B0604020202020204" pitchFamily="34" charset="0"/>
              </a:rPr>
              <a:t>their knowledge and understanding of facts, terms, concepts, conventions, theories and techniques.</a:t>
            </a:r>
          </a:p>
          <a:p>
            <a:pPr marL="228600" indent="-228600"/>
            <a:r>
              <a:rPr lang="en-US" sz="1400" b="1" dirty="0">
                <a:latin typeface="Arial" panose="020B0604020202020204" pitchFamily="34" charset="0"/>
                <a:cs typeface="Arial" panose="020B0604020202020204" pitchFamily="34" charset="0"/>
              </a:rPr>
              <a:t>AO3</a:t>
            </a:r>
            <a:r>
              <a:rPr lang="en-US" sz="1400" dirty="0">
                <a:latin typeface="Arial" panose="020B0604020202020204" pitchFamily="34" charset="0"/>
                <a:cs typeface="Arial" panose="020B0604020202020204" pitchFamily="34" charset="0"/>
              </a:rPr>
              <a:t>: Analysis Candidates should be able </a:t>
            </a:r>
            <a:r>
              <a:rPr lang="en-US" sz="1400" dirty="0" smtClean="0">
                <a:latin typeface="Arial" panose="020B0604020202020204" pitchFamily="34" charset="0"/>
                <a:cs typeface="Arial" panose="020B0604020202020204" pitchFamily="34" charset="0"/>
              </a:rPr>
              <a:t>to:</a:t>
            </a:r>
          </a:p>
          <a:p>
            <a:pPr marL="457200" lvl="1"/>
            <a:r>
              <a:rPr lang="en-US" sz="1400" dirty="0" smtClean="0">
                <a:latin typeface="Arial" panose="020B0604020202020204" pitchFamily="34" charset="0"/>
                <a:cs typeface="Arial" panose="020B0604020202020204" pitchFamily="34" charset="0"/>
              </a:rPr>
              <a:t>distinguish </a:t>
            </a:r>
            <a:r>
              <a:rPr lang="en-US" sz="1400" dirty="0">
                <a:latin typeface="Arial" panose="020B0604020202020204" pitchFamily="34" charset="0"/>
                <a:cs typeface="Arial" panose="020B0604020202020204" pitchFamily="34" charset="0"/>
              </a:rPr>
              <a:t>between evidence and opinion in a business context </a:t>
            </a:r>
            <a:endParaRPr lang="en-US" sz="1400" dirty="0" smtClean="0">
              <a:latin typeface="Arial" panose="020B0604020202020204" pitchFamily="34" charset="0"/>
              <a:cs typeface="Arial" panose="020B0604020202020204" pitchFamily="34" charset="0"/>
            </a:endParaRPr>
          </a:p>
          <a:p>
            <a:pPr marL="457200" lvl="1"/>
            <a:r>
              <a:rPr lang="en-US" sz="1400" dirty="0" smtClean="0">
                <a:latin typeface="Arial" panose="020B0604020202020204" pitchFamily="34" charset="0"/>
                <a:cs typeface="Arial" panose="020B0604020202020204" pitchFamily="34" charset="0"/>
              </a:rPr>
              <a:t>order</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analyse</a:t>
            </a:r>
            <a:r>
              <a:rPr lang="en-US" sz="1400" dirty="0">
                <a:latin typeface="Arial" panose="020B0604020202020204" pitchFamily="34" charset="0"/>
                <a:cs typeface="Arial" panose="020B0604020202020204" pitchFamily="34" charset="0"/>
              </a:rPr>
              <a:t> and interpret information in narrative, numerical and graphical forms, using appropriate techniques.</a:t>
            </a:r>
          </a:p>
          <a:p>
            <a:pPr marL="228600" indent="-228600"/>
            <a:r>
              <a:rPr lang="en-US" sz="1400" b="1" dirty="0">
                <a:latin typeface="Arial" panose="020B0604020202020204" pitchFamily="34" charset="0"/>
                <a:cs typeface="Arial" panose="020B0604020202020204" pitchFamily="34" charset="0"/>
              </a:rPr>
              <a:t>AO4</a:t>
            </a:r>
            <a:r>
              <a:rPr lang="en-US" sz="1400" dirty="0">
                <a:latin typeface="Arial" panose="020B0604020202020204" pitchFamily="34" charset="0"/>
                <a:cs typeface="Arial" panose="020B0604020202020204" pitchFamily="34" charset="0"/>
              </a:rPr>
              <a:t>: Evaluation Candidates should be able to</a:t>
            </a:r>
            <a:r>
              <a:rPr lang="en-US" sz="1400" dirty="0" smtClean="0">
                <a:latin typeface="Arial" panose="020B0604020202020204" pitchFamily="34" charset="0"/>
                <a:cs typeface="Arial" panose="020B0604020202020204" pitchFamily="34" charset="0"/>
              </a:rPr>
              <a:t>:</a:t>
            </a:r>
          </a:p>
          <a:p>
            <a:pPr marL="457200" lvl="1"/>
            <a:r>
              <a:rPr lang="en-US" sz="1400" dirty="0" smtClean="0">
                <a:latin typeface="Arial" panose="020B0604020202020204" pitchFamily="34" charset="0"/>
                <a:cs typeface="Arial" panose="020B0604020202020204" pitchFamily="34" charset="0"/>
              </a:rPr>
              <a:t>present </a:t>
            </a:r>
            <a:r>
              <a:rPr lang="en-US" sz="1400" dirty="0">
                <a:latin typeface="Arial" panose="020B0604020202020204" pitchFamily="34" charset="0"/>
                <a:cs typeface="Arial" panose="020B0604020202020204" pitchFamily="34" charset="0"/>
              </a:rPr>
              <a:t>reasoned explanations, develop arguments, understand implications and draw </a:t>
            </a:r>
            <a:r>
              <a:rPr lang="en-US" sz="1400" dirty="0" smtClean="0">
                <a:latin typeface="Arial" panose="020B0604020202020204" pitchFamily="34" charset="0"/>
                <a:cs typeface="Arial" panose="020B0604020202020204" pitchFamily="34" charset="0"/>
              </a:rPr>
              <a:t>inferences</a:t>
            </a:r>
          </a:p>
          <a:p>
            <a:pPr marL="457200" lvl="1"/>
            <a:r>
              <a:rPr lang="en-US" sz="1400" dirty="0" smtClean="0">
                <a:latin typeface="Arial" panose="020B0604020202020204" pitchFamily="34" charset="0"/>
                <a:cs typeface="Arial" panose="020B0604020202020204" pitchFamily="34" charset="0"/>
              </a:rPr>
              <a:t>make </a:t>
            </a:r>
            <a:r>
              <a:rPr lang="en-US" sz="1400" dirty="0">
                <a:latin typeface="Arial" panose="020B0604020202020204" pitchFamily="34" charset="0"/>
                <a:cs typeface="Arial" panose="020B0604020202020204" pitchFamily="34" charset="0"/>
              </a:rPr>
              <a:t>judgements, recommendations and decisions.</a:t>
            </a:r>
            <a:endParaRPr lang="en-GB" sz="1400" dirty="0" smtClean="0">
              <a:latin typeface="Arial" panose="020B0604020202020204" pitchFamily="34" charset="0"/>
              <a:cs typeface="Arial" panose="020B0604020202020204" pitchFamily="34" charset="0"/>
            </a:endParaRP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Tree>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79512" y="-27384"/>
            <a:ext cx="7632848" cy="742066"/>
          </a:xfrm>
        </p:spPr>
        <p:txBody>
          <a:bodyPr>
            <a:noAutofit/>
          </a:bodyPr>
          <a:lstStyle/>
          <a:p>
            <a:r>
              <a:rPr lang="en-GB" sz="4200" dirty="0" smtClean="0"/>
              <a:t>Real Exam Questions - Paper 1</a:t>
            </a:r>
            <a:endParaRPr lang="en-GB" sz="4200" b="1" dirty="0" smtClean="0"/>
          </a:p>
        </p:txBody>
      </p:sp>
      <p:sp>
        <p:nvSpPr>
          <p:cNvPr id="23" name="Content Placeholder 1"/>
          <p:cNvSpPr txBox="1">
            <a:spLocks/>
          </p:cNvSpPr>
          <p:nvPr/>
        </p:nvSpPr>
        <p:spPr>
          <a:xfrm>
            <a:off x="214343" y="1085402"/>
            <a:ext cx="8715375" cy="5583958"/>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
        <p:nvSpPr>
          <p:cNvPr id="40"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US" sz="2000" b="1" dirty="0" smtClean="0">
                <a:latin typeface="Calibri" pitchFamily="34" charset="0"/>
                <a:ea typeface="Calibri" pitchFamily="34" charset="0"/>
                <a:cs typeface="Calibri" pitchFamily="34" charset="0"/>
              </a:rPr>
              <a:t>1.5:</a:t>
            </a:r>
            <a:r>
              <a:rPr lang="en-US" sz="2000" dirty="0" smtClean="0">
                <a:latin typeface="Calibri" pitchFamily="34" charset="0"/>
                <a:ea typeface="Calibri" pitchFamily="34" charset="0"/>
                <a:cs typeface="Calibri" pitchFamily="34" charset="0"/>
              </a:rPr>
              <a:t> </a:t>
            </a:r>
            <a:r>
              <a:rPr lang="en-GB" sz="2000" dirty="0" smtClean="0"/>
              <a:t>Business objectives and stakeholder objectives</a:t>
            </a:r>
            <a:endParaRPr lang="en-ZA" sz="2000" b="1" dirty="0">
              <a:latin typeface="Calibri" pitchFamily="34" charset="0"/>
              <a:ea typeface="Calibri" pitchFamily="34" charset="0"/>
              <a:cs typeface="Calibri" pitchFamily="34" charset="0"/>
            </a:endParaRPr>
          </a:p>
        </p:txBody>
      </p:sp>
      <p:graphicFrame>
        <p:nvGraphicFramePr>
          <p:cNvPr id="50" name="Table 49"/>
          <p:cNvGraphicFramePr>
            <a:graphicFrameLocks noGrp="1"/>
          </p:cNvGraphicFramePr>
          <p:nvPr>
            <p:extLst>
              <p:ext uri="{D42A27DB-BD31-4B8C-83A1-F6EECF244321}">
                <p14:modId xmlns:p14="http://schemas.microsoft.com/office/powerpoint/2010/main" val="400095506"/>
              </p:ext>
            </p:extLst>
          </p:nvPr>
        </p:nvGraphicFramePr>
        <p:xfrm>
          <a:off x="323528" y="1700808"/>
          <a:ext cx="8496622" cy="4680520"/>
        </p:xfrm>
        <a:graphic>
          <a:graphicData uri="http://schemas.openxmlformats.org/drawingml/2006/table">
            <a:tbl>
              <a:tblPr firstRow="1" bandRow="1">
                <a:tableStyleId>{2D5ABB26-0587-4C30-8999-92F81FD0307C}</a:tableStyleId>
              </a:tblPr>
              <a:tblGrid>
                <a:gridCol w="8496622"/>
              </a:tblGrid>
              <a:tr h="4680520">
                <a:tc>
                  <a:txBody>
                    <a:bodyPr/>
                    <a:lstStyle/>
                    <a:p>
                      <a:pPr marL="285750" lvl="0" indent="-285750">
                        <a:buClr>
                          <a:srgbClr val="00B050"/>
                        </a:buClr>
                        <a:buFont typeface="Wingdings 3" panose="05040102010807070707" pitchFamily="18" charset="2"/>
                        <a:buChar char=""/>
                      </a:pPr>
                      <a:r>
                        <a:rPr kumimoji="0" lang="en-US" sz="1800" kern="1200" dirty="0" smtClean="0">
                          <a:solidFill>
                            <a:schemeClr val="tx1"/>
                          </a:solidFill>
                          <a:effectLst/>
                          <a:latin typeface="Calibri" panose="020F0502020204030204" pitchFamily="34" charset="0"/>
                          <a:ea typeface="+mn-ea"/>
                          <a:cs typeface="+mn-cs"/>
                          <a:hlinkClick r:id="rId3" action="ppaction://hlinkfile"/>
                        </a:rPr>
                        <a:t>June </a:t>
                      </a:r>
                      <a:r>
                        <a:rPr kumimoji="0" lang="en-US" sz="1800" kern="1200" baseline="0" dirty="0" smtClean="0">
                          <a:solidFill>
                            <a:schemeClr val="tx1"/>
                          </a:solidFill>
                          <a:effectLst/>
                          <a:latin typeface="Calibri" panose="020F0502020204030204" pitchFamily="34" charset="0"/>
                          <a:ea typeface="+mn-ea"/>
                          <a:cs typeface="+mn-cs"/>
                          <a:hlinkClick r:id="rId3" action="ppaction://hlinkfile"/>
                        </a:rPr>
                        <a:t>2015 – Exam Paper 01</a:t>
                      </a:r>
                      <a:r>
                        <a:rPr kumimoji="0" lang="en-US" sz="1800" kern="1200" dirty="0" smtClean="0">
                          <a:solidFill>
                            <a:schemeClr val="tx1"/>
                          </a:solidFill>
                          <a:effectLst/>
                          <a:latin typeface="Calibri" panose="020F0502020204030204" pitchFamily="34" charset="0"/>
                          <a:ea typeface="+mn-ea"/>
                          <a:cs typeface="+mn-cs"/>
                          <a:hlinkClick r:id="rId3" action="ppaction://hlinkfile"/>
                        </a:rPr>
                        <a:t> – </a:t>
                      </a:r>
                      <a:r>
                        <a:rPr kumimoji="0" lang="en-US" sz="1800" kern="1200" smtClean="0">
                          <a:solidFill>
                            <a:schemeClr val="tx1"/>
                          </a:solidFill>
                          <a:effectLst/>
                          <a:latin typeface="Calibri" panose="020F0502020204030204" pitchFamily="34" charset="0"/>
                          <a:ea typeface="+mn-ea"/>
                          <a:cs typeface="+mn-cs"/>
                          <a:hlinkClick r:id="rId3" action="ppaction://hlinkfile"/>
                        </a:rPr>
                        <a:t>1.4 Question</a:t>
                      </a:r>
                      <a:endParaRPr kumimoji="0" lang="en-US" sz="1800" kern="1200" smtClean="0">
                        <a:solidFill>
                          <a:schemeClr val="tx1"/>
                        </a:solidFill>
                        <a:effectLst/>
                        <a:latin typeface="Calibri" panose="020F0502020204030204" pitchFamily="34" charset="0"/>
                        <a:ea typeface="+mn-ea"/>
                        <a:cs typeface="+mn-cs"/>
                      </a:endParaRPr>
                    </a:p>
                    <a:p>
                      <a:pPr marL="285750" lvl="0" indent="-285750">
                        <a:buClr>
                          <a:srgbClr val="00B050"/>
                        </a:buClr>
                        <a:buFont typeface="Wingdings 3" panose="05040102010807070707" pitchFamily="18" charset="2"/>
                        <a:buChar char=""/>
                      </a:pPr>
                      <a:endParaRPr kumimoji="0" lang="en-GB" sz="1800" kern="1200" dirty="0">
                        <a:solidFill>
                          <a:schemeClr val="tx1"/>
                        </a:solidFill>
                        <a:effectLst/>
                        <a:latin typeface="Calibri" panose="020F0502020204030204" pitchFamily="34" charset="0"/>
                        <a:ea typeface="+mn-ea"/>
                        <a:cs typeface="+mn-cs"/>
                      </a:endParaRPr>
                    </a:p>
                  </a:txBody>
                  <a:tcPr/>
                </a:tc>
              </a:tr>
            </a:tbl>
          </a:graphicData>
        </a:graphic>
      </p:graphicFrame>
      <p:sp>
        <p:nvSpPr>
          <p:cNvPr id="7" name="Round Same Side Corner Rectangle 6">
            <a:hlinkClick r:id="" action="ppaction://noaction"/>
          </p:cNvPr>
          <p:cNvSpPr/>
          <p:nvPr/>
        </p:nvSpPr>
        <p:spPr>
          <a:xfrm>
            <a:off x="6444208" y="695546"/>
            <a:ext cx="864096" cy="357190"/>
          </a:xfrm>
          <a:prstGeom prst="round2SameRect">
            <a:avLst/>
          </a:prstGeom>
          <a:gradFill>
            <a:gsLst>
              <a:gs pos="0">
                <a:srgbClr val="0070C0"/>
              </a:gs>
              <a:gs pos="61000">
                <a:srgbClr val="00B0F0"/>
              </a:gs>
              <a:gs pos="100000">
                <a:schemeClr val="bg1"/>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34</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38571741"/>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a:xfrm>
            <a:off x="86816" y="69572"/>
            <a:ext cx="8229600" cy="623124"/>
          </a:xfrm>
        </p:spPr>
        <p:txBody>
          <a:bodyPr>
            <a:normAutofit fontScale="90000"/>
          </a:bodyPr>
          <a:lstStyle/>
          <a:p>
            <a:r>
              <a:rPr lang="en-US" sz="3600" dirty="0">
                <a:latin typeface="Arial" panose="020B0604020202020204" pitchFamily="34" charset="0"/>
                <a:cs typeface="Arial" panose="020B0604020202020204" pitchFamily="34" charset="0"/>
              </a:rPr>
              <a:t>Assessment </a:t>
            </a:r>
            <a:r>
              <a:rPr lang="en-US" sz="3600" dirty="0" smtClean="0">
                <a:latin typeface="Arial" panose="020B0604020202020204" pitchFamily="34" charset="0"/>
                <a:cs typeface="Arial" panose="020B0604020202020204" pitchFamily="34" charset="0"/>
              </a:rPr>
              <a:t>objectives</a:t>
            </a:r>
            <a:endParaRPr lang="en-GB" sz="3600" b="1" dirty="0" smtClean="0"/>
          </a:p>
        </p:txBody>
      </p:sp>
      <p:sp>
        <p:nvSpPr>
          <p:cNvPr id="5" name="Content Placeholder 1"/>
          <p:cNvSpPr>
            <a:spLocks noGrp="1"/>
          </p:cNvSpPr>
          <p:nvPr>
            <p:ph idx="4294967295"/>
          </p:nvPr>
        </p:nvSpPr>
        <p:spPr>
          <a:xfrm>
            <a:off x="179512" y="1124744"/>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pPr marL="228600" indent="-228600"/>
            <a:r>
              <a:rPr lang="en-US" sz="2800" dirty="0">
                <a:latin typeface="Arial" panose="020B0604020202020204" pitchFamily="34" charset="0"/>
                <a:cs typeface="Arial" panose="020B0604020202020204" pitchFamily="34" charset="0"/>
              </a:rPr>
              <a:t>Relationship between assessment objectives and components The approximate weightings allocated to each of the assessment objectives are </a:t>
            </a:r>
            <a:r>
              <a:rPr lang="en-US" sz="2800" dirty="0" err="1">
                <a:latin typeface="Arial" panose="020B0604020202020204" pitchFamily="34" charset="0"/>
                <a:cs typeface="Arial" panose="020B0604020202020204" pitchFamily="34" charset="0"/>
              </a:rPr>
              <a:t>summarised</a:t>
            </a:r>
            <a:r>
              <a:rPr lang="en-US" sz="2800" dirty="0">
                <a:latin typeface="Arial" panose="020B0604020202020204" pitchFamily="34" charset="0"/>
                <a:cs typeface="Arial" panose="020B0604020202020204" pitchFamily="34" charset="0"/>
              </a:rPr>
              <a:t> below.</a:t>
            </a:r>
            <a:endParaRPr lang="en-US" sz="2800" dirty="0" smtClean="0">
              <a:latin typeface="Arial" panose="020B0604020202020204" pitchFamily="34" charset="0"/>
              <a:cs typeface="Arial" panose="020B0604020202020204" pitchFamily="34" charset="0"/>
            </a:endParaRP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graphicFrame>
        <p:nvGraphicFramePr>
          <p:cNvPr id="2" name="Table 1"/>
          <p:cNvGraphicFramePr>
            <a:graphicFrameLocks noGrp="1"/>
          </p:cNvGraphicFramePr>
          <p:nvPr>
            <p:extLst>
              <p:ext uri="{D42A27DB-BD31-4B8C-83A1-F6EECF244321}">
                <p14:modId xmlns:p14="http://schemas.microsoft.com/office/powerpoint/2010/main" val="2432038194"/>
              </p:ext>
            </p:extLst>
          </p:nvPr>
        </p:nvGraphicFramePr>
        <p:xfrm>
          <a:off x="323528" y="3068960"/>
          <a:ext cx="8400256" cy="2590800"/>
        </p:xfrm>
        <a:graphic>
          <a:graphicData uri="http://schemas.openxmlformats.org/drawingml/2006/table">
            <a:tbl>
              <a:tblPr firstRow="1" bandRow="1">
                <a:tableStyleId>{F5AB1C69-6EDB-4FF4-983F-18BD219EF322}</a:tableStyleId>
              </a:tblPr>
              <a:tblGrid>
                <a:gridCol w="3071664"/>
                <a:gridCol w="1584176"/>
                <a:gridCol w="1296144"/>
                <a:gridCol w="2448272"/>
              </a:tblGrid>
              <a:tr h="273630">
                <a:tc>
                  <a:txBody>
                    <a:bodyPr/>
                    <a:lstStyle/>
                    <a:p>
                      <a:r>
                        <a:rPr lang="en-US" sz="2000" dirty="0" smtClean="0">
                          <a:latin typeface="Arial" panose="020B0604020202020204" pitchFamily="34" charset="0"/>
                          <a:cs typeface="Arial" panose="020B0604020202020204" pitchFamily="34" charset="0"/>
                        </a:rPr>
                        <a:t>Assessment Objective </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Paper 1 </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Paper 2 </a:t>
                      </a:r>
                      <a:endParaRPr lang="en-GB" sz="2000" dirty="0">
                        <a:latin typeface="Arial" panose="020B0604020202020204" pitchFamily="34" charset="0"/>
                        <a:cs typeface="Arial" panose="020B060402020202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latin typeface="Arial" panose="020B0604020202020204" pitchFamily="34" charset="0"/>
                          <a:cs typeface="Arial" panose="020B0604020202020204" pitchFamily="34" charset="0"/>
                        </a:rPr>
                        <a:t>Weighting for qualification</a:t>
                      </a:r>
                    </a:p>
                  </a:txBody>
                  <a:tcPr/>
                </a:tc>
              </a:tr>
              <a:tr h="273630">
                <a:tc>
                  <a:txBody>
                    <a:bodyPr/>
                    <a:lstStyle/>
                    <a:p>
                      <a:r>
                        <a:rPr lang="en-US" sz="2000" dirty="0" smtClean="0">
                          <a:latin typeface="Arial" panose="020B0604020202020204" pitchFamily="34" charset="0"/>
                          <a:cs typeface="Arial" panose="020B0604020202020204" pitchFamily="34" charset="0"/>
                        </a:rPr>
                        <a:t>AO1: Knowledge and understanding </a:t>
                      </a:r>
                      <a:endParaRPr lang="en-GB" sz="2000" b="1"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40%</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20%</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30%</a:t>
                      </a:r>
                      <a:endParaRPr lang="en-GB" sz="2000" dirty="0">
                        <a:latin typeface="Arial" panose="020B0604020202020204" pitchFamily="34" charset="0"/>
                        <a:cs typeface="Arial" panose="020B0604020202020204" pitchFamily="34" charset="0"/>
                      </a:endParaRPr>
                    </a:p>
                  </a:txBody>
                  <a:tcPr/>
                </a:tc>
              </a:tr>
              <a:tr h="273630">
                <a:tc>
                  <a:txBody>
                    <a:bodyPr/>
                    <a:lstStyle/>
                    <a:p>
                      <a:r>
                        <a:rPr lang="en-US" sz="2000" dirty="0" smtClean="0">
                          <a:latin typeface="Arial" panose="020B0604020202020204" pitchFamily="34" charset="0"/>
                          <a:cs typeface="Arial" panose="020B0604020202020204" pitchFamily="34" charset="0"/>
                        </a:rPr>
                        <a:t>AO2: Application </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30%</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30%</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30%</a:t>
                      </a:r>
                      <a:endParaRPr lang="en-GB" sz="2000" dirty="0">
                        <a:latin typeface="Arial" panose="020B0604020202020204" pitchFamily="34" charset="0"/>
                        <a:cs typeface="Arial" panose="020B0604020202020204" pitchFamily="34" charset="0"/>
                      </a:endParaRPr>
                    </a:p>
                  </a:txBody>
                  <a:tcPr/>
                </a:tc>
              </a:tr>
              <a:tr h="273630">
                <a:tc>
                  <a:txBody>
                    <a:bodyPr/>
                    <a:lstStyle/>
                    <a:p>
                      <a:r>
                        <a:rPr lang="en-US" sz="2000" dirty="0" smtClean="0">
                          <a:latin typeface="Arial" panose="020B0604020202020204" pitchFamily="34" charset="0"/>
                          <a:cs typeface="Arial" panose="020B0604020202020204" pitchFamily="34" charset="0"/>
                        </a:rPr>
                        <a:t>AO3: Analysis </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12%</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25%</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20%</a:t>
                      </a:r>
                      <a:endParaRPr lang="en-GB" sz="2000" dirty="0">
                        <a:latin typeface="Arial" panose="020B0604020202020204" pitchFamily="34" charset="0"/>
                        <a:cs typeface="Arial" panose="020B0604020202020204" pitchFamily="34" charset="0"/>
                      </a:endParaRPr>
                    </a:p>
                  </a:txBody>
                  <a:tcPr/>
                </a:tc>
              </a:tr>
              <a:tr h="273630">
                <a:tc>
                  <a:txBody>
                    <a:bodyPr/>
                    <a:lstStyle/>
                    <a:p>
                      <a:r>
                        <a:rPr lang="en-US" sz="2000" dirty="0" smtClean="0">
                          <a:latin typeface="Arial" panose="020B0604020202020204" pitchFamily="34" charset="0"/>
                          <a:cs typeface="Arial" panose="020B0604020202020204" pitchFamily="34" charset="0"/>
                        </a:rPr>
                        <a:t>AO4: Evaluation </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15%</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25%</a:t>
                      </a:r>
                      <a:endParaRPr lang="en-GB" sz="2000" dirty="0">
                        <a:latin typeface="Arial" panose="020B0604020202020204" pitchFamily="34" charset="0"/>
                        <a:cs typeface="Arial" panose="020B0604020202020204" pitchFamily="34" charset="0"/>
                      </a:endParaRPr>
                    </a:p>
                  </a:txBody>
                  <a:tcPr/>
                </a:tc>
                <a:tc>
                  <a:txBody>
                    <a:bodyPr/>
                    <a:lstStyle/>
                    <a:p>
                      <a:pPr algn="ctr"/>
                      <a:r>
                        <a:rPr lang="en-US" sz="2000" dirty="0" smtClean="0">
                          <a:latin typeface="Arial" panose="020B0604020202020204" pitchFamily="34" charset="0"/>
                          <a:cs typeface="Arial" panose="020B0604020202020204" pitchFamily="34" charset="0"/>
                        </a:rPr>
                        <a:t>20%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4117964320"/>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a:xfrm>
            <a:off x="86816" y="69572"/>
            <a:ext cx="8229600" cy="623124"/>
          </a:xfrm>
        </p:spPr>
        <p:txBody>
          <a:bodyPr>
            <a:normAutofit fontScale="90000"/>
          </a:bodyPr>
          <a:lstStyle/>
          <a:p>
            <a:r>
              <a:rPr lang="en-US" sz="3600" dirty="0" smtClean="0">
                <a:latin typeface="Arial" panose="020B0604020202020204" pitchFamily="34" charset="0"/>
                <a:cs typeface="Arial" panose="020B0604020202020204" pitchFamily="34" charset="0"/>
              </a:rPr>
              <a:t>Grade Descriptors – A Grade</a:t>
            </a:r>
            <a:endParaRPr lang="en-GB" sz="3600" b="1" dirty="0" smtClean="0"/>
          </a:p>
        </p:txBody>
      </p:sp>
      <p:sp>
        <p:nvSpPr>
          <p:cNvPr id="5" name="Content Placeholder 1"/>
          <p:cNvSpPr>
            <a:spLocks noGrp="1"/>
          </p:cNvSpPr>
          <p:nvPr>
            <p:ph idx="4294967295"/>
          </p:nvPr>
        </p:nvSpPr>
        <p:spPr>
          <a:xfrm>
            <a:off x="179512" y="1124744"/>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pPr marL="228600" indent="-228600"/>
            <a:r>
              <a:rPr lang="en-US" sz="1400" dirty="0" smtClean="0">
                <a:latin typeface="Arial" panose="020B0604020202020204" pitchFamily="34" charset="0"/>
                <a:cs typeface="Arial" panose="020B0604020202020204" pitchFamily="34" charset="0"/>
              </a:rPr>
              <a:t>Grade </a:t>
            </a:r>
            <a:r>
              <a:rPr lang="en-US" sz="1400" dirty="0">
                <a:latin typeface="Arial" panose="020B0604020202020204" pitchFamily="34" charset="0"/>
                <a:cs typeface="Arial" panose="020B0604020202020204" pitchFamily="34" charset="0"/>
              </a:rPr>
              <a:t>descriptions are provided to give a general indication of the standards of achievement likely to have been shown by candidates awarded particular grades. The grade awarded will depend in practice upon the extent to which the candidate has met the assessment objectives overall and it might conceal weakness in one aspect of the examination which is balanced by above average performance in another.</a:t>
            </a:r>
          </a:p>
          <a:p>
            <a:pPr marL="228600" indent="-228600"/>
            <a:r>
              <a:rPr lang="en-US" sz="1400" b="1" dirty="0">
                <a:latin typeface="Arial" panose="020B0604020202020204" pitchFamily="34" charset="0"/>
                <a:cs typeface="Arial" panose="020B0604020202020204" pitchFamily="34" charset="0"/>
              </a:rPr>
              <a:t>A </a:t>
            </a:r>
            <a:r>
              <a:rPr lang="en-US" sz="1400" b="1" dirty="0" smtClean="0">
                <a:latin typeface="Arial" panose="020B0604020202020204" pitchFamily="34" charset="0"/>
                <a:cs typeface="Arial" panose="020B0604020202020204" pitchFamily="34" charset="0"/>
              </a:rPr>
              <a:t>Grade </a:t>
            </a:r>
            <a:r>
              <a:rPr lang="en-US" sz="1400" dirty="0" smtClean="0">
                <a:latin typeface="Arial" panose="020B0604020202020204" pitchFamily="34" charset="0"/>
                <a:cs typeface="Arial" panose="020B0604020202020204" pitchFamily="34" charset="0"/>
              </a:rPr>
              <a:t>- A </a:t>
            </a:r>
            <a:r>
              <a:rPr lang="en-US" sz="1400" dirty="0">
                <a:latin typeface="Arial" panose="020B0604020202020204" pitchFamily="34" charset="0"/>
                <a:cs typeface="Arial" panose="020B0604020202020204" pitchFamily="34" charset="0"/>
              </a:rPr>
              <a:t>candidate should demonstrate the </a:t>
            </a:r>
            <a:r>
              <a:rPr lang="en-US" sz="1400" dirty="0" smtClean="0">
                <a:latin typeface="Arial" panose="020B0604020202020204" pitchFamily="34" charset="0"/>
                <a:cs typeface="Arial" panose="020B0604020202020204" pitchFamily="34" charset="0"/>
              </a:rPr>
              <a:t>following:</a:t>
            </a:r>
          </a:p>
          <a:p>
            <a:pPr marL="228600" indent="-228600"/>
            <a:r>
              <a:rPr lang="en-US" sz="1400" b="1" dirty="0" smtClean="0">
                <a:latin typeface="Arial" panose="020B0604020202020204" pitchFamily="34" charset="0"/>
                <a:cs typeface="Arial" panose="020B0604020202020204" pitchFamily="34" charset="0"/>
              </a:rPr>
              <a:t>Knowledge </a:t>
            </a:r>
            <a:r>
              <a:rPr lang="en-US" sz="1400" b="1" dirty="0">
                <a:latin typeface="Arial" panose="020B0604020202020204" pitchFamily="34" charset="0"/>
                <a:cs typeface="Arial" panose="020B0604020202020204" pitchFamily="34" charset="0"/>
              </a:rPr>
              <a:t>and understanding </a:t>
            </a:r>
            <a:endParaRPr lang="en-US" sz="1400" b="1" dirty="0" smtClean="0">
              <a:latin typeface="Arial" panose="020B0604020202020204" pitchFamily="34" charset="0"/>
              <a:cs typeface="Arial" panose="020B0604020202020204" pitchFamily="34" charset="0"/>
            </a:endParaRPr>
          </a:p>
          <a:p>
            <a:pPr marL="484632" lvl="1"/>
            <a:r>
              <a:rPr lang="en-US" sz="1400" dirty="0" smtClean="0">
                <a:latin typeface="Arial" panose="020B0604020202020204" pitchFamily="34" charset="0"/>
                <a:cs typeface="Arial" panose="020B0604020202020204" pitchFamily="34" charset="0"/>
              </a:rPr>
              <a:t>an </a:t>
            </a:r>
            <a:r>
              <a:rPr lang="en-US" sz="1400" dirty="0">
                <a:latin typeface="Arial" panose="020B0604020202020204" pitchFamily="34" charset="0"/>
                <a:cs typeface="Arial" panose="020B0604020202020204" pitchFamily="34" charset="0"/>
              </a:rPr>
              <a:t>excellent ability to identify detailed facts, conventions and techniques in relation to the content of the </a:t>
            </a:r>
            <a:r>
              <a:rPr lang="en-US" sz="1400" dirty="0" smtClean="0">
                <a:latin typeface="Arial" panose="020B0604020202020204" pitchFamily="34" charset="0"/>
                <a:cs typeface="Arial" panose="020B0604020202020204" pitchFamily="34" charset="0"/>
              </a:rPr>
              <a:t>syllabus</a:t>
            </a:r>
          </a:p>
          <a:p>
            <a:pPr marL="484632" lvl="1"/>
            <a:r>
              <a:rPr lang="en-US" sz="1400" dirty="0" smtClean="0">
                <a:latin typeface="Arial" panose="020B0604020202020204" pitchFamily="34" charset="0"/>
                <a:cs typeface="Arial" panose="020B0604020202020204" pitchFamily="34" charset="0"/>
              </a:rPr>
              <a:t>an </a:t>
            </a:r>
            <a:r>
              <a:rPr lang="en-US" sz="1400" dirty="0">
                <a:latin typeface="Arial" panose="020B0604020202020204" pitchFamily="34" charset="0"/>
                <a:cs typeface="Arial" panose="020B0604020202020204" pitchFamily="34" charset="0"/>
              </a:rPr>
              <a:t>excellent ability to define the concepts and ideas of the syllabus.</a:t>
            </a:r>
          </a:p>
          <a:p>
            <a:pPr marL="228600" indent="-228600"/>
            <a:r>
              <a:rPr lang="en-US" sz="1400" b="1" dirty="0" smtClean="0">
                <a:latin typeface="Arial" panose="020B0604020202020204" pitchFamily="34" charset="0"/>
                <a:cs typeface="Arial" panose="020B0604020202020204" pitchFamily="34" charset="0"/>
              </a:rPr>
              <a:t>Application</a:t>
            </a:r>
          </a:p>
          <a:p>
            <a:pPr marL="484632" lvl="1"/>
            <a:r>
              <a:rPr lang="en-US" sz="1400" dirty="0" smtClean="0">
                <a:latin typeface="Arial" panose="020B0604020202020204" pitchFamily="34" charset="0"/>
                <a:cs typeface="Arial" panose="020B0604020202020204" pitchFamily="34" charset="0"/>
              </a:rPr>
              <a:t>a </a:t>
            </a:r>
            <a:r>
              <a:rPr lang="en-US" sz="1400" dirty="0">
                <a:latin typeface="Arial" panose="020B0604020202020204" pitchFamily="34" charset="0"/>
                <a:cs typeface="Arial" panose="020B0604020202020204" pitchFamily="34" charset="0"/>
              </a:rPr>
              <a:t>thorough ability to apply knowledge and understanding, using terms, concepts, theories and methods effectively to address business problems and </a:t>
            </a:r>
            <a:r>
              <a:rPr lang="en-US" sz="1400" dirty="0" smtClean="0">
                <a:latin typeface="Arial" panose="020B0604020202020204" pitchFamily="34" charset="0"/>
                <a:cs typeface="Arial" panose="020B0604020202020204" pitchFamily="34" charset="0"/>
              </a:rPr>
              <a:t>issues</a:t>
            </a:r>
          </a:p>
          <a:p>
            <a:pPr marL="484632" lvl="1"/>
            <a:r>
              <a:rPr lang="en-US" sz="1400" dirty="0" smtClean="0">
                <a:latin typeface="Arial" panose="020B0604020202020204" pitchFamily="34" charset="0"/>
                <a:cs typeface="Arial" panose="020B0604020202020204" pitchFamily="34" charset="0"/>
              </a:rPr>
              <a:t>a </a:t>
            </a:r>
            <a:r>
              <a:rPr lang="en-US" sz="1400" dirty="0">
                <a:latin typeface="Arial" panose="020B0604020202020204" pitchFamily="34" charset="0"/>
                <a:cs typeface="Arial" panose="020B0604020202020204" pitchFamily="34" charset="0"/>
              </a:rPr>
              <a:t>thorough ability to form conclusions from this information and to demonstrate these conclusions clearly and logically.</a:t>
            </a:r>
          </a:p>
          <a:p>
            <a:pPr marL="228600" indent="-228600"/>
            <a:r>
              <a:rPr lang="en-US" sz="1400" b="1" dirty="0" smtClean="0">
                <a:latin typeface="Arial" panose="020B0604020202020204" pitchFamily="34" charset="0"/>
                <a:cs typeface="Arial" panose="020B0604020202020204" pitchFamily="34" charset="0"/>
              </a:rPr>
              <a:t>Analysis</a:t>
            </a:r>
          </a:p>
          <a:p>
            <a:pPr marL="484632" lvl="1"/>
            <a:r>
              <a:rPr lang="en-US" sz="1400" dirty="0" smtClean="0">
                <a:latin typeface="Arial" panose="020B0604020202020204" pitchFamily="34" charset="0"/>
                <a:cs typeface="Arial" panose="020B0604020202020204" pitchFamily="34" charset="0"/>
              </a:rPr>
              <a:t>an </a:t>
            </a:r>
            <a:r>
              <a:rPr lang="en-US" sz="1400" dirty="0">
                <a:latin typeface="Arial" panose="020B0604020202020204" pitchFamily="34" charset="0"/>
                <a:cs typeface="Arial" panose="020B0604020202020204" pitchFamily="34" charset="0"/>
              </a:rPr>
              <a:t>excellent ability to classify and comment on information presented in various </a:t>
            </a:r>
            <a:r>
              <a:rPr lang="en-US" sz="1400" dirty="0" smtClean="0">
                <a:latin typeface="Arial" panose="020B0604020202020204" pitchFamily="34" charset="0"/>
                <a:cs typeface="Arial" panose="020B0604020202020204" pitchFamily="34" charset="0"/>
              </a:rPr>
              <a:t>forms</a:t>
            </a:r>
          </a:p>
          <a:p>
            <a:pPr marL="484632" lvl="1"/>
            <a:r>
              <a:rPr lang="en-US" sz="1400" dirty="0" smtClean="0">
                <a:latin typeface="Arial" panose="020B0604020202020204" pitchFamily="34" charset="0"/>
                <a:cs typeface="Arial" panose="020B0604020202020204" pitchFamily="34" charset="0"/>
              </a:rPr>
              <a:t>an </a:t>
            </a:r>
            <a:r>
              <a:rPr lang="en-US" sz="1400" dirty="0">
                <a:latin typeface="Arial" panose="020B0604020202020204" pitchFamily="34" charset="0"/>
                <a:cs typeface="Arial" panose="020B0604020202020204" pitchFamily="34" charset="0"/>
              </a:rPr>
              <a:t>excellent ability to distinguish between evidence and opinion.</a:t>
            </a:r>
          </a:p>
          <a:p>
            <a:pPr marL="228600" indent="-228600"/>
            <a:r>
              <a:rPr lang="en-US" sz="1400" b="1" dirty="0" smtClean="0">
                <a:latin typeface="Arial" panose="020B0604020202020204" pitchFamily="34" charset="0"/>
                <a:cs typeface="Arial" panose="020B0604020202020204" pitchFamily="34" charset="0"/>
              </a:rPr>
              <a:t>Evaluation</a:t>
            </a:r>
          </a:p>
          <a:p>
            <a:pPr marL="484632" lvl="1"/>
            <a:r>
              <a:rPr lang="en-US" sz="1400" dirty="0" smtClean="0">
                <a:latin typeface="Arial" panose="020B0604020202020204" pitchFamily="34" charset="0"/>
                <a:cs typeface="Arial" panose="020B0604020202020204" pitchFamily="34" charset="0"/>
              </a:rPr>
              <a:t>an </a:t>
            </a:r>
            <a:r>
              <a:rPr lang="en-US" sz="1400" dirty="0">
                <a:latin typeface="Arial" panose="020B0604020202020204" pitchFamily="34" charset="0"/>
                <a:cs typeface="Arial" panose="020B0604020202020204" pitchFamily="34" charset="0"/>
              </a:rPr>
              <a:t>excellent ability to make clear, reasoned judgements and communicate them in an accurate and logical manner.</a:t>
            </a: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Tree>
    <p:extLst>
      <p:ext uri="{BB962C8B-B14F-4D97-AF65-F5344CB8AC3E}">
        <p14:creationId xmlns:p14="http://schemas.microsoft.com/office/powerpoint/2010/main" val="264622063"/>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a:xfrm>
            <a:off x="86816" y="69572"/>
            <a:ext cx="8229600" cy="623124"/>
          </a:xfrm>
        </p:spPr>
        <p:txBody>
          <a:bodyPr>
            <a:normAutofit fontScale="90000"/>
          </a:bodyPr>
          <a:lstStyle/>
          <a:p>
            <a:r>
              <a:rPr lang="en-US" sz="3600" dirty="0" smtClean="0">
                <a:latin typeface="Arial" panose="020B0604020202020204" pitchFamily="34" charset="0"/>
                <a:cs typeface="Arial" panose="020B0604020202020204" pitchFamily="34" charset="0"/>
              </a:rPr>
              <a:t>Grade Descriptors – C Grade</a:t>
            </a:r>
            <a:endParaRPr lang="en-GB" sz="3600" b="1" dirty="0" smtClean="0"/>
          </a:p>
        </p:txBody>
      </p:sp>
      <p:sp>
        <p:nvSpPr>
          <p:cNvPr id="5" name="Content Placeholder 1"/>
          <p:cNvSpPr>
            <a:spLocks noGrp="1"/>
          </p:cNvSpPr>
          <p:nvPr>
            <p:ph idx="4294967295"/>
          </p:nvPr>
        </p:nvSpPr>
        <p:spPr>
          <a:xfrm>
            <a:off x="179512" y="1124744"/>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pPr marL="228600" indent="-228600"/>
            <a:r>
              <a:rPr lang="en-US" sz="1850" dirty="0">
                <a:latin typeface="Arial" panose="020B0604020202020204" pitchFamily="34" charset="0"/>
                <a:cs typeface="Arial" panose="020B0604020202020204" pitchFamily="34" charset="0"/>
              </a:rPr>
              <a:t>A </a:t>
            </a:r>
            <a:r>
              <a:rPr lang="en-US" sz="1850" b="1" dirty="0">
                <a:latin typeface="Arial" panose="020B0604020202020204" pitchFamily="34" charset="0"/>
                <a:cs typeface="Arial" panose="020B0604020202020204" pitchFamily="34" charset="0"/>
              </a:rPr>
              <a:t>Grade C</a:t>
            </a:r>
            <a:r>
              <a:rPr lang="en-US" sz="1850" dirty="0">
                <a:latin typeface="Arial" panose="020B0604020202020204" pitchFamily="34" charset="0"/>
                <a:cs typeface="Arial" panose="020B0604020202020204" pitchFamily="34" charset="0"/>
              </a:rPr>
              <a:t> candidate should demonstrate the </a:t>
            </a:r>
            <a:r>
              <a:rPr lang="en-US" sz="1850" dirty="0" smtClean="0">
                <a:latin typeface="Arial" panose="020B0604020202020204" pitchFamily="34" charset="0"/>
                <a:cs typeface="Arial" panose="020B0604020202020204" pitchFamily="34" charset="0"/>
              </a:rPr>
              <a:t>following:</a:t>
            </a:r>
          </a:p>
          <a:p>
            <a:pPr marL="228600" indent="-228600"/>
            <a:r>
              <a:rPr lang="en-US" sz="1850" b="1" dirty="0" smtClean="0">
                <a:latin typeface="Arial" panose="020B0604020202020204" pitchFamily="34" charset="0"/>
                <a:cs typeface="Arial" panose="020B0604020202020204" pitchFamily="34" charset="0"/>
              </a:rPr>
              <a:t>Knowledge </a:t>
            </a:r>
            <a:r>
              <a:rPr lang="en-US" sz="1850" b="1" dirty="0">
                <a:latin typeface="Arial" panose="020B0604020202020204" pitchFamily="34" charset="0"/>
                <a:cs typeface="Arial" panose="020B0604020202020204" pitchFamily="34" charset="0"/>
              </a:rPr>
              <a:t>and </a:t>
            </a:r>
            <a:r>
              <a:rPr lang="en-US" sz="1850" b="1" dirty="0" smtClean="0">
                <a:latin typeface="Arial" panose="020B0604020202020204" pitchFamily="34" charset="0"/>
                <a:cs typeface="Arial" panose="020B0604020202020204" pitchFamily="34" charset="0"/>
              </a:rPr>
              <a:t>understanding</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identify detailed facts, conventions and techniques in relation to the content of the </a:t>
            </a:r>
            <a:r>
              <a:rPr lang="en-US" sz="1850" dirty="0" smtClean="0">
                <a:latin typeface="Arial" panose="020B0604020202020204" pitchFamily="34" charset="0"/>
                <a:cs typeface="Arial" panose="020B0604020202020204" pitchFamily="34" charset="0"/>
              </a:rPr>
              <a:t>syllabus</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define the concepts and ideas of the syllabus.</a:t>
            </a:r>
          </a:p>
          <a:p>
            <a:pPr marL="228600" indent="-228600"/>
            <a:r>
              <a:rPr lang="en-US" sz="1850" b="1" dirty="0" smtClean="0">
                <a:latin typeface="Arial" panose="020B0604020202020204" pitchFamily="34" charset="0"/>
                <a:cs typeface="Arial" panose="020B0604020202020204" pitchFamily="34" charset="0"/>
              </a:rPr>
              <a:t>Application</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apply knowledge and understanding, using terms, concepts, theories and methods appropriately to address problems and </a:t>
            </a:r>
            <a:r>
              <a:rPr lang="en-US" sz="1850" dirty="0" smtClean="0">
                <a:latin typeface="Arial" panose="020B0604020202020204" pitchFamily="34" charset="0"/>
                <a:cs typeface="Arial" panose="020B0604020202020204" pitchFamily="34" charset="0"/>
              </a:rPr>
              <a:t>issues</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draw conclusions, and to present these in a clear manner.</a:t>
            </a:r>
          </a:p>
          <a:p>
            <a:pPr marL="228600" indent="-228600"/>
            <a:r>
              <a:rPr lang="en-US" sz="1850" b="1" dirty="0" smtClean="0">
                <a:latin typeface="Arial" panose="020B0604020202020204" pitchFamily="34" charset="0"/>
                <a:cs typeface="Arial" panose="020B0604020202020204" pitchFamily="34" charset="0"/>
              </a:rPr>
              <a:t>Analysis</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use and comment on information presented in various </a:t>
            </a:r>
            <a:r>
              <a:rPr lang="en-US" sz="1850" dirty="0" smtClean="0">
                <a:latin typeface="Arial" panose="020B0604020202020204" pitchFamily="34" charset="0"/>
                <a:cs typeface="Arial" panose="020B0604020202020204" pitchFamily="34" charset="0"/>
              </a:rPr>
              <a:t>forms</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distinguish between evidence and opinion.</a:t>
            </a:r>
          </a:p>
          <a:p>
            <a:pPr marL="228600" indent="-228600"/>
            <a:r>
              <a:rPr lang="en-US" sz="1850" b="1" dirty="0" smtClean="0">
                <a:latin typeface="Arial" panose="020B0604020202020204" pitchFamily="34" charset="0"/>
                <a:cs typeface="Arial" panose="020B0604020202020204" pitchFamily="34" charset="0"/>
              </a:rPr>
              <a:t>Evaluation</a:t>
            </a:r>
          </a:p>
          <a:p>
            <a:pPr marL="484632" lvl="1"/>
            <a:r>
              <a:rPr lang="en-US" sz="1850" dirty="0" smtClean="0">
                <a:latin typeface="Arial" panose="020B0604020202020204" pitchFamily="34" charset="0"/>
                <a:cs typeface="Arial" panose="020B0604020202020204" pitchFamily="34" charset="0"/>
              </a:rPr>
              <a:t>a </a:t>
            </a:r>
            <a:r>
              <a:rPr lang="en-US" sz="1850" dirty="0">
                <a:latin typeface="Arial" panose="020B0604020202020204" pitchFamily="34" charset="0"/>
                <a:cs typeface="Arial" panose="020B0604020202020204" pitchFamily="34" charset="0"/>
              </a:rPr>
              <a:t>sound ability to evaluate and make reasoned judgements.</a:t>
            </a: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Tree>
    <p:extLst>
      <p:ext uri="{BB962C8B-B14F-4D97-AF65-F5344CB8AC3E}">
        <p14:creationId xmlns:p14="http://schemas.microsoft.com/office/powerpoint/2010/main" val="2043178222"/>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 Same Side Corner Rectangle 16">
            <a:hlinkClick r:id="rId3" action="ppaction://hlinkpres?slideindex=1&amp;slidetitle="/>
          </p:cNvPr>
          <p:cNvSpPr/>
          <p:nvPr/>
        </p:nvSpPr>
        <p:spPr>
          <a:xfrm>
            <a:off x="4980046"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O3</a:t>
            </a:r>
            <a:endParaRPr lang="en-GB" b="1" dirty="0"/>
          </a:p>
        </p:txBody>
      </p:sp>
      <p:sp>
        <p:nvSpPr>
          <p:cNvPr id="18" name="Round Same Side Corner Rectangle 17">
            <a:hlinkClick r:id="" action="ppaction://noaction"/>
          </p:cNvPr>
          <p:cNvSpPr/>
          <p:nvPr/>
        </p:nvSpPr>
        <p:spPr>
          <a:xfrm>
            <a:off x="1907704" y="724786"/>
            <a:ext cx="1296144" cy="357190"/>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b="1" dirty="0" smtClean="0"/>
              <a:t>Checklist</a:t>
            </a:r>
            <a:endParaRPr lang="en-GB" b="1" dirty="0"/>
          </a:p>
        </p:txBody>
      </p:sp>
      <p:sp>
        <p:nvSpPr>
          <p:cNvPr id="11" name="Round Same Side Corner Rectangle 10">
            <a:hlinkClick r:id="rId4" action="ppaction://hlinkpres?slideindex=1&amp;slidetitle="/>
          </p:cNvPr>
          <p:cNvSpPr/>
          <p:nvPr/>
        </p:nvSpPr>
        <p:spPr>
          <a:xfrm>
            <a:off x="4199959"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O2</a:t>
            </a:r>
            <a:endParaRPr lang="en-GB" b="1" dirty="0"/>
          </a:p>
        </p:txBody>
      </p:sp>
      <p:sp>
        <p:nvSpPr>
          <p:cNvPr id="13" name="Round Same Side Corner Rectangle 12">
            <a:hlinkClick r:id="rId5" action="ppaction://hlinksldjump"/>
          </p:cNvPr>
          <p:cNvSpPr/>
          <p:nvPr/>
        </p:nvSpPr>
        <p:spPr>
          <a:xfrm>
            <a:off x="179512" y="724786"/>
            <a:ext cx="1643074" cy="357190"/>
          </a:xfrm>
          <a:prstGeom prst="round2Same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27" name="Round Same Side Corner Rectangle 26">
            <a:hlinkClick r:id="rId6" action="ppaction://hlinkpres?slideindex=1&amp;slidetitle="/>
          </p:cNvPr>
          <p:cNvSpPr/>
          <p:nvPr/>
        </p:nvSpPr>
        <p:spPr>
          <a:xfrm>
            <a:off x="3419872"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O1</a:t>
            </a:r>
            <a:endParaRPr lang="en-GB" b="1" dirty="0"/>
          </a:p>
        </p:txBody>
      </p:sp>
      <p:sp>
        <p:nvSpPr>
          <p:cNvPr id="3074" name="Title 1"/>
          <p:cNvSpPr>
            <a:spLocks noGrp="1"/>
          </p:cNvSpPr>
          <p:nvPr>
            <p:ph type="title"/>
          </p:nvPr>
        </p:nvSpPr>
        <p:spPr>
          <a:xfrm>
            <a:off x="86816" y="69572"/>
            <a:ext cx="8229600" cy="623124"/>
          </a:xfrm>
        </p:spPr>
        <p:txBody>
          <a:bodyPr>
            <a:normAutofit fontScale="90000"/>
          </a:bodyPr>
          <a:lstStyle/>
          <a:p>
            <a:r>
              <a:rPr lang="en-US" sz="3600" dirty="0" smtClean="0">
                <a:latin typeface="Arial" panose="020B0604020202020204" pitchFamily="34" charset="0"/>
                <a:cs typeface="Arial" panose="020B0604020202020204" pitchFamily="34" charset="0"/>
              </a:rPr>
              <a:t>Grade Descriptors – F Grade</a:t>
            </a:r>
            <a:endParaRPr lang="en-GB" sz="3600" b="1" dirty="0" smtClean="0"/>
          </a:p>
        </p:txBody>
      </p:sp>
      <p:sp>
        <p:nvSpPr>
          <p:cNvPr id="5" name="Content Placeholder 1"/>
          <p:cNvSpPr>
            <a:spLocks noGrp="1"/>
          </p:cNvSpPr>
          <p:nvPr>
            <p:ph idx="4294967295"/>
          </p:nvPr>
        </p:nvSpPr>
        <p:spPr>
          <a:xfrm>
            <a:off x="179512" y="1124744"/>
            <a:ext cx="8715375" cy="5583238"/>
          </a:xfrm>
          <a:solidFill>
            <a:schemeClr val="bg1"/>
          </a:solidFill>
          <a:ln w="38100">
            <a:solidFill>
              <a:schemeClr val="accent3"/>
            </a:solidFill>
          </a:ln>
          <a:effectLst>
            <a:outerShdw blurRad="50800" dist="38100" dir="2700000" algn="tl" rotWithShape="0">
              <a:prstClr val="black">
                <a:alpha val="40000"/>
              </a:prstClr>
            </a:outerShdw>
          </a:effectLst>
        </p:spPr>
        <p:txBody>
          <a:bodyPr>
            <a:noAutofit/>
          </a:bodyPr>
          <a:lstStyle/>
          <a:p>
            <a:pPr marL="228600" indent="-228600"/>
            <a:r>
              <a:rPr lang="en-US" sz="1900" dirty="0">
                <a:latin typeface="Arial" panose="020B0604020202020204" pitchFamily="34" charset="0"/>
                <a:cs typeface="Arial" panose="020B0604020202020204" pitchFamily="34" charset="0"/>
              </a:rPr>
              <a:t>A </a:t>
            </a:r>
            <a:r>
              <a:rPr lang="en-US" sz="1900" b="1" dirty="0">
                <a:latin typeface="Arial" panose="020B0604020202020204" pitchFamily="34" charset="0"/>
                <a:cs typeface="Arial" panose="020B0604020202020204" pitchFamily="34" charset="0"/>
              </a:rPr>
              <a:t>Grade F </a:t>
            </a:r>
            <a:r>
              <a:rPr lang="en-US" sz="1900" dirty="0">
                <a:latin typeface="Arial" panose="020B0604020202020204" pitchFamily="34" charset="0"/>
                <a:cs typeface="Arial" panose="020B0604020202020204" pitchFamily="34" charset="0"/>
              </a:rPr>
              <a:t>candidate should demonstrate the following: Knowledge and </a:t>
            </a:r>
            <a:r>
              <a:rPr lang="en-US" sz="1900" dirty="0" smtClean="0">
                <a:latin typeface="Arial" panose="020B0604020202020204" pitchFamily="34" charset="0"/>
                <a:cs typeface="Arial" panose="020B0604020202020204" pitchFamily="34" charset="0"/>
              </a:rPr>
              <a:t>understanding</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ability to identify specific facts, conventions or techniques in relation to the content of the </a:t>
            </a:r>
            <a:r>
              <a:rPr lang="en-US" sz="1900" dirty="0" smtClean="0">
                <a:latin typeface="Arial" panose="020B0604020202020204" pitchFamily="34" charset="0"/>
                <a:cs typeface="Arial" panose="020B0604020202020204" pitchFamily="34" charset="0"/>
              </a:rPr>
              <a:t>syllabus</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familiarity with definitions of the central concepts and ideas of the syllabus.</a:t>
            </a:r>
          </a:p>
          <a:p>
            <a:pPr marL="228600" indent="-228600"/>
            <a:r>
              <a:rPr lang="en-US" sz="1900" b="1" dirty="0" smtClean="0">
                <a:latin typeface="Arial" panose="020B0604020202020204" pitchFamily="34" charset="0"/>
                <a:cs typeface="Arial" panose="020B0604020202020204" pitchFamily="34" charset="0"/>
              </a:rPr>
              <a:t>Application</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ability to apply knowledge and understanding, using terms, concepts, theories and methods appropriately to address problems and issues.</a:t>
            </a:r>
          </a:p>
          <a:p>
            <a:pPr marL="228600" indent="-228600"/>
            <a:r>
              <a:rPr lang="en-US" sz="1900" b="1" dirty="0" smtClean="0">
                <a:latin typeface="Arial" panose="020B0604020202020204" pitchFamily="34" charset="0"/>
                <a:cs typeface="Arial" panose="020B0604020202020204" pitchFamily="34" charset="0"/>
              </a:rPr>
              <a:t>Analysis</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ability to classify and present data in a simple way and a limited ability to select relevant information from a set of </a:t>
            </a:r>
            <a:r>
              <a:rPr lang="en-US" sz="1900" dirty="0" smtClean="0">
                <a:latin typeface="Arial" panose="020B0604020202020204" pitchFamily="34" charset="0"/>
                <a:cs typeface="Arial" panose="020B0604020202020204" pitchFamily="34" charset="0"/>
              </a:rPr>
              <a:t>data</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ability to distinguish between evidence and opinion.</a:t>
            </a:r>
          </a:p>
          <a:p>
            <a:pPr marL="228600" indent="-228600"/>
            <a:r>
              <a:rPr lang="en-US" sz="1900" b="1" dirty="0" smtClean="0">
                <a:latin typeface="Arial" panose="020B0604020202020204" pitchFamily="34" charset="0"/>
                <a:cs typeface="Arial" panose="020B0604020202020204" pitchFamily="34" charset="0"/>
              </a:rPr>
              <a:t>Evaluation</a:t>
            </a:r>
          </a:p>
          <a:p>
            <a:pPr marL="484632" lvl="1"/>
            <a:r>
              <a:rPr lang="en-US" sz="1900" dirty="0" smtClean="0">
                <a:latin typeface="Arial" panose="020B0604020202020204" pitchFamily="34" charset="0"/>
                <a:cs typeface="Arial" panose="020B0604020202020204" pitchFamily="34" charset="0"/>
              </a:rPr>
              <a:t>a </a:t>
            </a:r>
            <a:r>
              <a:rPr lang="en-US" sz="1900" dirty="0">
                <a:latin typeface="Arial" panose="020B0604020202020204" pitchFamily="34" charset="0"/>
                <a:cs typeface="Arial" panose="020B0604020202020204" pitchFamily="34" charset="0"/>
              </a:rPr>
              <a:t>limited ability to understand implications and make recommendations.</a:t>
            </a:r>
          </a:p>
        </p:txBody>
      </p:sp>
      <p:sp>
        <p:nvSpPr>
          <p:cNvPr id="19" name="Round Same Side Corner Rectangle 18">
            <a:hlinkClick r:id="rId7" action="ppaction://hlinkpres?slideindex=1&amp;slidetitle="/>
          </p:cNvPr>
          <p:cNvSpPr/>
          <p:nvPr/>
        </p:nvSpPr>
        <p:spPr>
          <a:xfrm>
            <a:off x="5775183"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O4</a:t>
            </a:r>
            <a:endParaRPr lang="en-GB" b="1" dirty="0"/>
          </a:p>
        </p:txBody>
      </p:sp>
      <p:sp>
        <p:nvSpPr>
          <p:cNvPr id="10" name="Round Same Side Corner Rectangle 9">
            <a:hlinkClick r:id="rId8" action="ppaction://hlinkpres?slideindex=1&amp;slidetitle="/>
          </p:cNvPr>
          <p:cNvSpPr/>
          <p:nvPr/>
        </p:nvSpPr>
        <p:spPr>
          <a:xfrm>
            <a:off x="6588224"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smtClean="0"/>
              <a:t>Q05</a:t>
            </a:r>
            <a:endParaRPr lang="en-GB" b="1" dirty="0"/>
          </a:p>
        </p:txBody>
      </p:sp>
      <p:sp>
        <p:nvSpPr>
          <p:cNvPr id="12" name="Round Same Side Corner Rectangle 11">
            <a:hlinkClick r:id="rId9" action="ppaction://hlinkpres?slideindex=1&amp;slidetitle="/>
          </p:cNvPr>
          <p:cNvSpPr/>
          <p:nvPr/>
        </p:nvSpPr>
        <p:spPr>
          <a:xfrm>
            <a:off x="7383361" y="724786"/>
            <a:ext cx="7200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b="1" dirty="0"/>
              <a:t>Q</a:t>
            </a:r>
            <a:r>
              <a:rPr lang="en-GB" b="1" dirty="0" smtClean="0"/>
              <a:t>O6</a:t>
            </a:r>
            <a:endParaRPr lang="en-GB" b="1" dirty="0"/>
          </a:p>
        </p:txBody>
      </p:sp>
    </p:spTree>
    <p:extLst>
      <p:ext uri="{BB962C8B-B14F-4D97-AF65-F5344CB8AC3E}">
        <p14:creationId xmlns:p14="http://schemas.microsoft.com/office/powerpoint/2010/main" val="4264683669"/>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1.5 – Assessment Objectives</a:t>
            </a:r>
            <a:endParaRPr lang="en-GB" sz="40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2014284069"/>
              </p:ext>
            </p:extLst>
          </p:nvPr>
        </p:nvGraphicFramePr>
        <p:xfrm>
          <a:off x="6728022" y="2060848"/>
          <a:ext cx="2056135" cy="4464496"/>
        </p:xfrm>
        <a:graphic>
          <a:graphicData uri="http://schemas.openxmlformats.org/drawingml/2006/table">
            <a:tbl>
              <a:tblPr firstRow="1" firstCol="1" lastRow="1" lastCol="1" bandRow="1" bandCol="1">
                <a:tableStyleId>{2D5ABB26-0587-4C30-8999-92F81FD0307C}</a:tableStyleId>
              </a:tblPr>
              <a:tblGrid>
                <a:gridCol w="2056135"/>
              </a:tblGrid>
              <a:tr h="452389">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The difference between who makes decisions</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Who owns the businesses around you</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happens to the boss when they are no longer the boss</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Who is the boss of a government run business</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The company your parents work for, who owns it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04248" y="2132856"/>
            <a:ext cx="1876425" cy="333375"/>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
          <p:cNvSpPr>
            <a:spLocks noChangeArrowheads="1"/>
          </p:cNvSpPr>
          <p:nvPr/>
        </p:nvSpPr>
        <p:spPr bwMode="auto">
          <a:xfrm>
            <a:off x="323850" y="1196974"/>
            <a:ext cx="8496300" cy="359817"/>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a:outerShdw dist="28398" dir="3806097" algn="ctr" rotWithShape="0">
              <a:srgbClr val="622423">
                <a:alpha val="50000"/>
              </a:srgbClr>
            </a:outerShdw>
          </a:effectLst>
        </p:spPr>
        <p:txBody>
          <a:bodyPr/>
          <a:lstStyle/>
          <a:p>
            <a:r>
              <a:rPr lang="en-GB" sz="2000" b="1" dirty="0" smtClean="0"/>
              <a:t>1.5</a:t>
            </a:r>
            <a:r>
              <a:rPr lang="en-GB" sz="2000" dirty="0" smtClean="0"/>
              <a:t> </a:t>
            </a:r>
            <a:r>
              <a:rPr lang="en-GB" sz="2000" dirty="0"/>
              <a:t>– </a:t>
            </a:r>
            <a:r>
              <a:rPr lang="en-GB" sz="2000" dirty="0" smtClean="0"/>
              <a:t>Business objectives and stakeholder objectives</a:t>
            </a:r>
            <a:endParaRPr lang="en-ZA" sz="2000" dirty="0">
              <a:latin typeface="Calibri" pitchFamily="34" charset="0"/>
              <a:ea typeface="Calibri" pitchFamily="34" charset="0"/>
              <a:cs typeface="Calibri" pitchFamily="34" charset="0"/>
            </a:endParaRPr>
          </a:p>
        </p:txBody>
      </p:sp>
      <p:sp>
        <p:nvSpPr>
          <p:cNvPr id="34" name="Rectangle 33"/>
          <p:cNvSpPr/>
          <p:nvPr/>
        </p:nvSpPr>
        <p:spPr>
          <a:xfrm>
            <a:off x="323528" y="1628800"/>
            <a:ext cx="8496944" cy="677108"/>
          </a:xfrm>
          <a:prstGeom prst="rect">
            <a:avLst/>
          </a:prstGeom>
        </p:spPr>
        <p:txBody>
          <a:bodyPr wrap="square">
            <a:spAutoFit/>
          </a:bodyPr>
          <a:lstStyle/>
          <a:p>
            <a:r>
              <a:rPr lang="en-GB" sz="1900" dirty="0" smtClean="0"/>
              <a:t>Outlines below are the objectives for this section of the Unit. They should be revised as part of the exam preparation.</a:t>
            </a:r>
            <a:endParaRPr lang="en-GB" sz="1900" dirty="0" smtClean="0">
              <a:latin typeface="Calibri" pitchFamily="34" charset="0"/>
              <a:cs typeface="Calibri" pitchFamily="34" charset="0"/>
            </a:endParaRPr>
          </a:p>
        </p:txBody>
      </p:sp>
      <p:sp>
        <p:nvSpPr>
          <p:cNvPr id="8" name="Rectangle 7"/>
          <p:cNvSpPr/>
          <p:nvPr/>
        </p:nvSpPr>
        <p:spPr>
          <a:xfrm>
            <a:off x="323850" y="2339002"/>
            <a:ext cx="6120358" cy="4401205"/>
          </a:xfrm>
          <a:prstGeom prst="rect">
            <a:avLst/>
          </a:prstGeom>
        </p:spPr>
        <p:txBody>
          <a:bodyPr wrap="square">
            <a:spAutoFit/>
          </a:bodyPr>
          <a:lstStyle/>
          <a:p>
            <a:pPr>
              <a:buClr>
                <a:srgbClr val="00B050"/>
              </a:buClr>
            </a:pPr>
            <a:r>
              <a:rPr lang="en-US" sz="1750" dirty="0"/>
              <a:t>1.5.1 Businesses can have several objectives – and the importance </a:t>
            </a:r>
            <a:r>
              <a:rPr lang="en-US" sz="1750" dirty="0" smtClean="0"/>
              <a:t>of </a:t>
            </a:r>
            <a:r>
              <a:rPr lang="en-GB" sz="1750" dirty="0" smtClean="0"/>
              <a:t>these </a:t>
            </a:r>
            <a:r>
              <a:rPr lang="en-GB" sz="1750" dirty="0"/>
              <a:t>can change:</a:t>
            </a:r>
          </a:p>
          <a:p>
            <a:pPr marL="457200" indent="-285750">
              <a:buClr>
                <a:srgbClr val="00B050"/>
              </a:buClr>
              <a:buFont typeface="Wingdings 3" panose="05040102010807070707" pitchFamily="18" charset="2"/>
              <a:buChar char=""/>
            </a:pPr>
            <a:r>
              <a:rPr lang="en-US" sz="1750" dirty="0" smtClean="0"/>
              <a:t>Need </a:t>
            </a:r>
            <a:r>
              <a:rPr lang="en-US" sz="1750" dirty="0"/>
              <a:t>for business objectives and the importance of them</a:t>
            </a:r>
          </a:p>
          <a:p>
            <a:pPr marL="457200" indent="-285750">
              <a:buClr>
                <a:srgbClr val="00B050"/>
              </a:buClr>
              <a:buFont typeface="Wingdings 3" panose="05040102010807070707" pitchFamily="18" charset="2"/>
              <a:buChar char=""/>
            </a:pPr>
            <a:r>
              <a:rPr lang="en-US" sz="1750" dirty="0" smtClean="0"/>
              <a:t>Different </a:t>
            </a:r>
            <a:r>
              <a:rPr lang="en-US" sz="1750" dirty="0"/>
              <a:t>business objectives, e.g. survival, growth, profit </a:t>
            </a:r>
            <a:r>
              <a:rPr lang="en-US" sz="1750" dirty="0" smtClean="0"/>
              <a:t>and </a:t>
            </a:r>
            <a:r>
              <a:rPr lang="en-GB" sz="1750" dirty="0" smtClean="0"/>
              <a:t>market </a:t>
            </a:r>
            <a:r>
              <a:rPr lang="en-GB" sz="1750" dirty="0"/>
              <a:t>share</a:t>
            </a:r>
          </a:p>
          <a:p>
            <a:pPr marL="457200" indent="-285750">
              <a:buClr>
                <a:srgbClr val="00B050"/>
              </a:buClr>
              <a:buFont typeface="Wingdings 3" panose="05040102010807070707" pitchFamily="18" charset="2"/>
              <a:buChar char=""/>
            </a:pPr>
            <a:r>
              <a:rPr lang="en-GB" sz="1750" dirty="0" smtClean="0"/>
              <a:t>Objectives </a:t>
            </a:r>
            <a:r>
              <a:rPr lang="en-GB" sz="1750" dirty="0"/>
              <a:t>of social enterprises</a:t>
            </a:r>
          </a:p>
          <a:p>
            <a:pPr>
              <a:buClr>
                <a:srgbClr val="00B050"/>
              </a:buClr>
            </a:pPr>
            <a:r>
              <a:rPr lang="en-US" sz="1750" dirty="0"/>
              <a:t>1.5.2 The role of stakeholder groups involved in business activity:</a:t>
            </a:r>
          </a:p>
          <a:p>
            <a:pPr marL="457200" indent="-285750">
              <a:buClr>
                <a:srgbClr val="00B050"/>
              </a:buClr>
              <a:buFont typeface="Wingdings 3" panose="05040102010807070707" pitchFamily="18" charset="2"/>
              <a:buChar char=""/>
            </a:pPr>
            <a:r>
              <a:rPr lang="en-US" sz="1750" dirty="0" smtClean="0"/>
              <a:t>Main </a:t>
            </a:r>
            <a:r>
              <a:rPr lang="en-US" sz="1750" dirty="0"/>
              <a:t>internal and external stakeholder groups</a:t>
            </a:r>
          </a:p>
          <a:p>
            <a:pPr marL="457200" indent="-285750">
              <a:buClr>
                <a:srgbClr val="00B050"/>
              </a:buClr>
              <a:buFont typeface="Wingdings 3" panose="05040102010807070707" pitchFamily="18" charset="2"/>
              <a:buChar char=""/>
            </a:pPr>
            <a:r>
              <a:rPr lang="en-US" sz="1750" dirty="0" smtClean="0"/>
              <a:t>Objectives </a:t>
            </a:r>
            <a:r>
              <a:rPr lang="en-US" sz="1750" dirty="0"/>
              <a:t>of different stakeholder groups</a:t>
            </a:r>
          </a:p>
          <a:p>
            <a:pPr marL="457200" indent="-285750">
              <a:buClr>
                <a:srgbClr val="00B050"/>
              </a:buClr>
              <a:buFont typeface="Wingdings 3" panose="05040102010807070707" pitchFamily="18" charset="2"/>
              <a:buChar char=""/>
            </a:pPr>
            <a:r>
              <a:rPr lang="en-US" sz="1750" dirty="0" smtClean="0"/>
              <a:t>Use </a:t>
            </a:r>
            <a:r>
              <a:rPr lang="en-US" sz="1750" dirty="0"/>
              <a:t>examples to illustrate these objectives and how they </a:t>
            </a:r>
            <a:r>
              <a:rPr lang="en-US" sz="1750" dirty="0" smtClean="0"/>
              <a:t>might </a:t>
            </a:r>
            <a:r>
              <a:rPr lang="en-GB" sz="1750" dirty="0" smtClean="0"/>
              <a:t>conflict</a:t>
            </a:r>
            <a:endParaRPr lang="en-GB" sz="1750" dirty="0"/>
          </a:p>
          <a:p>
            <a:pPr>
              <a:buClr>
                <a:srgbClr val="00B050"/>
              </a:buClr>
            </a:pPr>
            <a:r>
              <a:rPr lang="en-US" sz="1750" dirty="0"/>
              <a:t>1.5.3 Demonstrate an awareness of the differences in the aims </a:t>
            </a:r>
            <a:r>
              <a:rPr lang="en-US" sz="1750" dirty="0" smtClean="0"/>
              <a:t>and objectives </a:t>
            </a:r>
            <a:r>
              <a:rPr lang="en-US" sz="1750" dirty="0"/>
              <a:t>of private sector and public sector enterprises</a:t>
            </a:r>
            <a:endParaRPr lang="en-GB" sz="1750" dirty="0" smtClean="0">
              <a:latin typeface="Calibri" panose="020F0502020204030204" pitchFamily="34" charset="0"/>
            </a:endParaRPr>
          </a:p>
        </p:txBody>
      </p:sp>
    </p:spTree>
    <p:extLst>
      <p:ext uri="{BB962C8B-B14F-4D97-AF65-F5344CB8AC3E}">
        <p14:creationId xmlns:p14="http://schemas.microsoft.com/office/powerpoint/2010/main" val="201828229"/>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416824" cy="625434"/>
          </a:xfrm>
        </p:spPr>
        <p:txBody>
          <a:bodyPr>
            <a:noAutofit/>
          </a:bodyPr>
          <a:lstStyle/>
          <a:p>
            <a:r>
              <a:rPr lang="en-GB" sz="4000" dirty="0" smtClean="0"/>
              <a:t>1.5 – Glossary</a:t>
            </a:r>
            <a:endParaRPr lang="en-GB" sz="4000" b="1" dirty="0" smtClean="0"/>
          </a:p>
        </p:txBody>
      </p:sp>
      <p:graphicFrame>
        <p:nvGraphicFramePr>
          <p:cNvPr id="25" name="Table 24"/>
          <p:cNvGraphicFramePr>
            <a:graphicFrameLocks noGrp="1"/>
          </p:cNvGraphicFramePr>
          <p:nvPr>
            <p:extLst>
              <p:ext uri="{D42A27DB-BD31-4B8C-83A1-F6EECF244321}">
                <p14:modId xmlns:p14="http://schemas.microsoft.com/office/powerpoint/2010/main" val="3634664709"/>
              </p:ext>
            </p:extLst>
          </p:nvPr>
        </p:nvGraphicFramePr>
        <p:xfrm>
          <a:off x="6948264" y="1161875"/>
          <a:ext cx="1835893" cy="5419545"/>
        </p:xfrm>
        <a:graphic>
          <a:graphicData uri="http://schemas.openxmlformats.org/drawingml/2006/table">
            <a:tbl>
              <a:tblPr firstRow="1" firstCol="1" lastRow="1" lastCol="1" bandRow="1" bandCol="1">
                <a:effectLst>
                  <a:outerShdw blurRad="127000" dist="38100" dir="2700000" sx="102000" sy="102000" algn="tl" rotWithShape="0">
                    <a:prstClr val="black">
                      <a:alpha val="40000"/>
                    </a:prstClr>
                  </a:outerShdw>
                </a:effectLst>
                <a:tableStyleId>{2D5ABB26-0587-4C30-8999-92F81FD0307C}</a:tableStyleId>
              </a:tblPr>
              <a:tblGrid>
                <a:gridCol w="1835893"/>
              </a:tblGrid>
              <a:tr h="394917">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630" baseline="0" dirty="0" smtClean="0">
                          <a:solidFill>
                            <a:srgbClr val="FF0000"/>
                          </a:solidFill>
                          <a:effectLst/>
                          <a:latin typeface="Arial" pitchFamily="34" charset="0"/>
                          <a:ea typeface="Times New Roman"/>
                          <a:cs typeface="Arial" pitchFamily="34" charset="0"/>
                        </a:rPr>
                        <a:t>What is SMART</a:t>
                      </a:r>
                    </a:p>
                    <a:p>
                      <a:pPr marL="177800" indent="-177800" algn="l">
                        <a:spcAft>
                          <a:spcPts val="600"/>
                        </a:spcAft>
                        <a:buFontTx/>
                        <a:buBlip>
                          <a:blip r:embed="rId3"/>
                        </a:buBlip>
                      </a:pPr>
                      <a:r>
                        <a:rPr lang="en-GB" sz="1630" baseline="0" dirty="0" smtClean="0">
                          <a:solidFill>
                            <a:schemeClr val="tx1"/>
                          </a:solidFill>
                          <a:effectLst/>
                          <a:latin typeface="Arial" pitchFamily="34" charset="0"/>
                          <a:ea typeface="Times New Roman"/>
                          <a:cs typeface="Arial" pitchFamily="34" charset="0"/>
                        </a:rPr>
                        <a:t>What is the difference between and Aim and an Objective</a:t>
                      </a:r>
                    </a:p>
                    <a:p>
                      <a:pPr marL="177800" indent="-177800" algn="l">
                        <a:spcAft>
                          <a:spcPts val="600"/>
                        </a:spcAft>
                        <a:buFontTx/>
                        <a:buBlip>
                          <a:blip r:embed="rId3"/>
                        </a:buBlip>
                      </a:pPr>
                      <a:r>
                        <a:rPr lang="en-GB" sz="1630" baseline="0" dirty="0" smtClean="0">
                          <a:solidFill>
                            <a:srgbClr val="FF0000"/>
                          </a:solidFill>
                          <a:effectLst/>
                          <a:latin typeface="Arial" pitchFamily="34" charset="0"/>
                          <a:ea typeface="Times New Roman"/>
                          <a:cs typeface="Arial" pitchFamily="34" charset="0"/>
                        </a:rPr>
                        <a:t>Why would Objectives change when a company merges</a:t>
                      </a:r>
                    </a:p>
                    <a:p>
                      <a:pPr marL="177800" indent="-177800" algn="l">
                        <a:spcAft>
                          <a:spcPts val="600"/>
                        </a:spcAft>
                        <a:buFontTx/>
                        <a:buBlip>
                          <a:blip r:embed="rId3"/>
                        </a:buBlip>
                      </a:pPr>
                      <a:r>
                        <a:rPr lang="en-GB" sz="1630" baseline="0" dirty="0" smtClean="0">
                          <a:solidFill>
                            <a:schemeClr val="tx1"/>
                          </a:solidFill>
                          <a:effectLst/>
                          <a:latin typeface="Arial" pitchFamily="34" charset="0"/>
                          <a:ea typeface="Times New Roman"/>
                          <a:cs typeface="Arial" pitchFamily="34" charset="0"/>
                        </a:rPr>
                        <a:t>What happens when Objectives are not met</a:t>
                      </a:r>
                    </a:p>
                    <a:p>
                      <a:pPr marL="177800" indent="-177800" algn="l">
                        <a:spcAft>
                          <a:spcPts val="600"/>
                        </a:spcAft>
                        <a:buFontTx/>
                        <a:buBlip>
                          <a:blip r:embed="rId3"/>
                        </a:buBlip>
                      </a:pPr>
                      <a:r>
                        <a:rPr lang="en-GB" sz="1630" baseline="0" dirty="0" smtClean="0">
                          <a:solidFill>
                            <a:srgbClr val="FF0000"/>
                          </a:solidFill>
                          <a:effectLst/>
                          <a:latin typeface="Arial" pitchFamily="34" charset="0"/>
                          <a:ea typeface="Times New Roman"/>
                          <a:cs typeface="Arial" pitchFamily="34" charset="0"/>
                        </a:rPr>
                        <a:t>How are objectives of a charity different from a private business.</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91274" y="1196752"/>
            <a:ext cx="1749872" cy="310891"/>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23850" y="1155809"/>
            <a:ext cx="6480398" cy="4893647"/>
          </a:xfrm>
          <a:prstGeom prst="rect">
            <a:avLst/>
          </a:prstGeom>
        </p:spPr>
        <p:txBody>
          <a:bodyPr wrap="square">
            <a:spAutoFit/>
          </a:bodyPr>
          <a:lstStyle/>
          <a:p>
            <a:pPr>
              <a:buClr>
                <a:srgbClr val="00B050"/>
              </a:buClr>
            </a:pPr>
            <a:r>
              <a:rPr lang="en-US" sz="2400" b="1" dirty="0" smtClean="0">
                <a:latin typeface="Calibri" panose="020F0502020204030204" pitchFamily="34" charset="0"/>
              </a:rPr>
              <a:t>Definitions:</a:t>
            </a:r>
          </a:p>
          <a:p>
            <a:pPr marL="342900" indent="-342900">
              <a:buClr>
                <a:srgbClr val="00B050"/>
              </a:buClr>
              <a:buFont typeface="Wingdings 3" panose="05040102010807070707" pitchFamily="18" charset="2"/>
              <a:buChar char=""/>
            </a:pPr>
            <a:r>
              <a:rPr lang="en-US" sz="2400" b="1" dirty="0" smtClean="0">
                <a:latin typeface="Calibri" panose="020F0502020204030204" pitchFamily="34" charset="0"/>
              </a:rPr>
              <a:t>Business Objectives </a:t>
            </a:r>
            <a:r>
              <a:rPr lang="en-US" sz="2400" dirty="0" smtClean="0">
                <a:latin typeface="Calibri" panose="020F0502020204030204" pitchFamily="34" charset="0"/>
              </a:rPr>
              <a:t>– The aims or targets that a business works towards.</a:t>
            </a:r>
          </a:p>
          <a:p>
            <a:pPr marL="342900" indent="-342900">
              <a:buClr>
                <a:srgbClr val="00B050"/>
              </a:buClr>
              <a:buFont typeface="Wingdings 3" panose="05040102010807070707" pitchFamily="18" charset="2"/>
              <a:buChar char=""/>
            </a:pPr>
            <a:r>
              <a:rPr lang="en-US" sz="2400" b="1" dirty="0" smtClean="0">
                <a:latin typeface="Calibri" panose="020F0502020204030204" pitchFamily="34" charset="0"/>
              </a:rPr>
              <a:t>Profit</a:t>
            </a:r>
            <a:r>
              <a:rPr lang="en-US" sz="2400" dirty="0" smtClean="0">
                <a:latin typeface="Calibri" panose="020F0502020204030204" pitchFamily="34" charset="0"/>
              </a:rPr>
              <a:t> – The total income of a business (sales revenue) less total costs</a:t>
            </a:r>
          </a:p>
          <a:p>
            <a:pPr marL="342900" indent="-342900">
              <a:buClr>
                <a:srgbClr val="00B050"/>
              </a:buClr>
              <a:buFont typeface="Wingdings 3" panose="05040102010807070707" pitchFamily="18" charset="2"/>
              <a:buChar char=""/>
            </a:pPr>
            <a:r>
              <a:rPr lang="en-US" sz="2400" b="1" dirty="0" smtClean="0">
                <a:latin typeface="Calibri" panose="020F0502020204030204" pitchFamily="34" charset="0"/>
              </a:rPr>
              <a:t>Market Share </a:t>
            </a:r>
            <a:r>
              <a:rPr lang="en-US" sz="2400" dirty="0" smtClean="0">
                <a:latin typeface="Calibri" panose="020F0502020204030204" pitchFamily="34" charset="0"/>
              </a:rPr>
              <a:t>– the proportion of the total market sales achieved by one business.</a:t>
            </a:r>
          </a:p>
          <a:p>
            <a:pPr marL="342900" indent="-342900">
              <a:buClr>
                <a:srgbClr val="00B050"/>
              </a:buClr>
              <a:buFont typeface="Wingdings 3" panose="05040102010807070707" pitchFamily="18" charset="2"/>
              <a:buChar char=""/>
            </a:pPr>
            <a:r>
              <a:rPr lang="en-US" sz="2400" b="1" dirty="0" smtClean="0">
                <a:latin typeface="Calibri" panose="020F0502020204030204" pitchFamily="34" charset="0"/>
              </a:rPr>
              <a:t>A Social Enterprise </a:t>
            </a:r>
            <a:r>
              <a:rPr lang="en-US" sz="2400" dirty="0" smtClean="0">
                <a:latin typeface="Calibri" panose="020F0502020204030204" pitchFamily="34" charset="0"/>
              </a:rPr>
              <a:t>– Has social objectives as well as an aim to make a profit to reinvest back into the business.</a:t>
            </a:r>
          </a:p>
          <a:p>
            <a:pPr marL="342900" indent="-342900">
              <a:buClr>
                <a:srgbClr val="00B050"/>
              </a:buClr>
              <a:buFont typeface="Wingdings 3" panose="05040102010807070707" pitchFamily="18" charset="2"/>
              <a:buChar char=""/>
            </a:pPr>
            <a:r>
              <a:rPr lang="en-US" sz="2400" b="1" dirty="0" smtClean="0">
                <a:latin typeface="Calibri" panose="020F0502020204030204" pitchFamily="34" charset="0"/>
              </a:rPr>
              <a:t>A Stakeholder </a:t>
            </a:r>
            <a:r>
              <a:rPr lang="en-US" sz="2400" dirty="0" smtClean="0">
                <a:latin typeface="Calibri" panose="020F0502020204030204" pitchFamily="34" charset="0"/>
              </a:rPr>
              <a:t>– Any person or group with a direct interest in the performance and activities of a business.</a:t>
            </a:r>
          </a:p>
        </p:txBody>
      </p:sp>
    </p:spTree>
    <p:extLst>
      <p:ext uri="{BB962C8B-B14F-4D97-AF65-F5344CB8AC3E}">
        <p14:creationId xmlns:p14="http://schemas.microsoft.com/office/powerpoint/2010/main" val="208598966"/>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elements/1.1/"/>
    <ds:schemaRef ds:uri="http://purl.org/dc/terms/"/>
    <ds:schemaRef ds:uri="http://purl.org/dc/dcmitype/"/>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36652</TotalTime>
  <Words>5369</Words>
  <Application>Microsoft Office PowerPoint</Application>
  <PresentationFormat>On-screen Show (4:3)</PresentationFormat>
  <Paragraphs>561</Paragraphs>
  <Slides>30</Slides>
  <Notes>30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Arial</vt:lpstr>
      <vt:lpstr>Calibri</vt:lpstr>
      <vt:lpstr>Lucida Sans Unicode</vt:lpstr>
      <vt:lpstr>Times New Roman</vt:lpstr>
      <vt:lpstr>Verdana</vt:lpstr>
      <vt:lpstr>Wingdings 2</vt:lpstr>
      <vt:lpstr>Wingdings 3</vt:lpstr>
      <vt:lpstr>Enderoth</vt:lpstr>
      <vt:lpstr>PowerPoint Presentation</vt:lpstr>
      <vt:lpstr>How to Answer a Paper 2 Question</vt:lpstr>
      <vt:lpstr>Assessment objectives</vt:lpstr>
      <vt:lpstr>Assessment objectives</vt:lpstr>
      <vt:lpstr>Grade Descriptors – A Grade</vt:lpstr>
      <vt:lpstr>Grade Descriptors – C Grade</vt:lpstr>
      <vt:lpstr>Grade Descriptors – F Grade</vt:lpstr>
      <vt:lpstr>1.5 – Assessment Objectives</vt:lpstr>
      <vt:lpstr>1.5 – Glossary</vt:lpstr>
      <vt:lpstr>1.5.1 - Business Objectives – Why set them?</vt:lpstr>
      <vt:lpstr>1.5.1 – What objectives do Businesses set?</vt:lpstr>
      <vt:lpstr>1.5.1 – What objectives do Businesses set?</vt:lpstr>
      <vt:lpstr>1.5.1 – What objectives do Businesses set?</vt:lpstr>
      <vt:lpstr>1.5.1 – What objectives do Businesses set?</vt:lpstr>
      <vt:lpstr>1.5.1 – Why Business objectives could change?</vt:lpstr>
      <vt:lpstr>1.5.2 – Stakeholder involvement in Business Activity</vt:lpstr>
      <vt:lpstr>1.5.2 – Stakeholder involvement in Business Activity</vt:lpstr>
      <vt:lpstr>1.5.2 – Stakeholder involvement in Business Activity</vt:lpstr>
      <vt:lpstr>1.5.3 – Objectives of a Public Sector Business</vt:lpstr>
      <vt:lpstr>1.5.3 – Revision Summary – Business Objectives (Private Sector)</vt:lpstr>
      <vt:lpstr>1.5.3 – Activity 5.2 – Coca-Cola’s Objectives</vt:lpstr>
      <vt:lpstr>1.5.3 – Conflict of Stakeholders Objectives</vt:lpstr>
      <vt:lpstr>1.5.3 – Case Study Example – Business Stakeholders</vt:lpstr>
      <vt:lpstr>1.5 – Case Study Example – Business Stakeholders and their aims</vt:lpstr>
      <vt:lpstr>1.5.3 – International Business in Focus – Toyota Cars</vt:lpstr>
      <vt:lpstr>Exam-style Questions - Paper 1</vt:lpstr>
      <vt:lpstr>Exam-style Questions - Paper 1</vt:lpstr>
      <vt:lpstr>End of Unit Case Study – Paper 2</vt:lpstr>
      <vt:lpstr>End of Unit Case Study – Paper 2</vt:lpstr>
      <vt:lpstr>Real Exam Questions - Paper 1</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R002 Unit 2 - LO1 Cambridge L2</dc:title>
  <dc:subject>eBusiness</dc:subject>
  <dc:creator>Enderoth</dc:creator>
  <cp:lastModifiedBy>Stephen Rafferty</cp:lastModifiedBy>
  <cp:revision>1468</cp:revision>
  <cp:lastPrinted>2014-01-22T18:25:48Z</cp:lastPrinted>
  <dcterms:created xsi:type="dcterms:W3CDTF">2008-03-12T11:01:44Z</dcterms:created>
  <dcterms:modified xsi:type="dcterms:W3CDTF">2016-04-04T09:11:47Z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